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4E6E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6806565" cy="10289540"/>
          </a:xfrm>
          <a:custGeom>
            <a:avLst/>
            <a:gdLst/>
            <a:ahLst/>
            <a:cxnLst/>
            <a:rect l="l" t="t" r="r" b="b"/>
            <a:pathLst>
              <a:path w="6806565" h="10289540">
                <a:moveTo>
                  <a:pt x="6806369" y="10289315"/>
                </a:moveTo>
                <a:lnTo>
                  <a:pt x="0" y="10289315"/>
                </a:lnTo>
                <a:lnTo>
                  <a:pt x="0" y="0"/>
                </a:lnTo>
                <a:lnTo>
                  <a:pt x="6806369" y="0"/>
                </a:lnTo>
                <a:lnTo>
                  <a:pt x="6806369" y="10289315"/>
                </a:lnTo>
                <a:close/>
              </a:path>
            </a:pathLst>
          </a:custGeom>
          <a:solidFill>
            <a:srgbClr val="F1F1F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rgbClr val="4E6E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327870"/>
            <a:ext cx="17258665" cy="7632700"/>
          </a:xfrm>
          <a:custGeom>
            <a:avLst/>
            <a:gdLst/>
            <a:ahLst/>
            <a:cxnLst/>
            <a:rect l="l" t="t" r="r" b="b"/>
            <a:pathLst>
              <a:path w="17258665" h="7632700">
                <a:moveTo>
                  <a:pt x="13729256" y="7632698"/>
                </a:moveTo>
                <a:lnTo>
                  <a:pt x="0" y="7632698"/>
                </a:lnTo>
                <a:lnTo>
                  <a:pt x="0" y="0"/>
                </a:lnTo>
                <a:lnTo>
                  <a:pt x="13538498" y="0"/>
                </a:lnTo>
                <a:lnTo>
                  <a:pt x="13586416" y="12699"/>
                </a:lnTo>
                <a:lnTo>
                  <a:pt x="13729254" y="12699"/>
                </a:lnTo>
                <a:lnTo>
                  <a:pt x="13776550" y="25399"/>
                </a:lnTo>
                <a:lnTo>
                  <a:pt x="13870647" y="25399"/>
                </a:lnTo>
                <a:lnTo>
                  <a:pt x="13917440" y="38099"/>
                </a:lnTo>
                <a:lnTo>
                  <a:pt x="13964060" y="38099"/>
                </a:lnTo>
                <a:lnTo>
                  <a:pt x="14010501" y="50799"/>
                </a:lnTo>
                <a:lnTo>
                  <a:pt x="14056760" y="50799"/>
                </a:lnTo>
                <a:lnTo>
                  <a:pt x="14148721" y="76199"/>
                </a:lnTo>
                <a:lnTo>
                  <a:pt x="14194415" y="76199"/>
                </a:lnTo>
                <a:lnTo>
                  <a:pt x="14330311" y="114299"/>
                </a:lnTo>
                <a:lnTo>
                  <a:pt x="14375202" y="114299"/>
                </a:lnTo>
                <a:lnTo>
                  <a:pt x="14640028" y="190499"/>
                </a:lnTo>
                <a:lnTo>
                  <a:pt x="14683380" y="215899"/>
                </a:lnTo>
                <a:lnTo>
                  <a:pt x="14812017" y="253999"/>
                </a:lnTo>
                <a:lnTo>
                  <a:pt x="14854412" y="279399"/>
                </a:lnTo>
                <a:lnTo>
                  <a:pt x="14938454" y="304799"/>
                </a:lnTo>
                <a:lnTo>
                  <a:pt x="14980094" y="330199"/>
                </a:lnTo>
                <a:lnTo>
                  <a:pt x="15021476" y="342899"/>
                </a:lnTo>
                <a:lnTo>
                  <a:pt x="15062597" y="368299"/>
                </a:lnTo>
                <a:lnTo>
                  <a:pt x="15103451" y="380999"/>
                </a:lnTo>
                <a:lnTo>
                  <a:pt x="15144037" y="406399"/>
                </a:lnTo>
                <a:lnTo>
                  <a:pt x="15184351" y="419099"/>
                </a:lnTo>
                <a:lnTo>
                  <a:pt x="15264147" y="469899"/>
                </a:lnTo>
                <a:lnTo>
                  <a:pt x="15303622" y="482599"/>
                </a:lnTo>
                <a:lnTo>
                  <a:pt x="15420316" y="558799"/>
                </a:lnTo>
                <a:lnTo>
                  <a:pt x="15534338" y="634999"/>
                </a:lnTo>
                <a:lnTo>
                  <a:pt x="15571735" y="647699"/>
                </a:lnTo>
                <a:lnTo>
                  <a:pt x="15645594" y="698499"/>
                </a:lnTo>
                <a:lnTo>
                  <a:pt x="15682048" y="736599"/>
                </a:lnTo>
                <a:lnTo>
                  <a:pt x="15789469" y="812799"/>
                </a:lnTo>
                <a:lnTo>
                  <a:pt x="15859429" y="863599"/>
                </a:lnTo>
                <a:lnTo>
                  <a:pt x="15893903" y="901699"/>
                </a:lnTo>
                <a:lnTo>
                  <a:pt x="15961820" y="952499"/>
                </a:lnTo>
                <a:lnTo>
                  <a:pt x="15995257" y="990599"/>
                </a:lnTo>
                <a:lnTo>
                  <a:pt x="16061068" y="1041399"/>
                </a:lnTo>
                <a:lnTo>
                  <a:pt x="16093435" y="1079499"/>
                </a:lnTo>
                <a:lnTo>
                  <a:pt x="16125439" y="1104899"/>
                </a:lnTo>
                <a:lnTo>
                  <a:pt x="16157077" y="1142999"/>
                </a:lnTo>
                <a:lnTo>
                  <a:pt x="16188344" y="1168399"/>
                </a:lnTo>
                <a:lnTo>
                  <a:pt x="16219237" y="1206499"/>
                </a:lnTo>
                <a:lnTo>
                  <a:pt x="16249753" y="1231899"/>
                </a:lnTo>
                <a:lnTo>
                  <a:pt x="16279889" y="1269999"/>
                </a:lnTo>
                <a:lnTo>
                  <a:pt x="16309640" y="1308099"/>
                </a:lnTo>
                <a:lnTo>
                  <a:pt x="16339003" y="1333499"/>
                </a:lnTo>
                <a:lnTo>
                  <a:pt x="16367975" y="1371599"/>
                </a:lnTo>
                <a:lnTo>
                  <a:pt x="16396553" y="1409699"/>
                </a:lnTo>
                <a:lnTo>
                  <a:pt x="16424732" y="1435099"/>
                </a:lnTo>
                <a:lnTo>
                  <a:pt x="16452509" y="1473199"/>
                </a:lnTo>
                <a:lnTo>
                  <a:pt x="16479881" y="1511299"/>
                </a:lnTo>
                <a:lnTo>
                  <a:pt x="16506844" y="1549399"/>
                </a:lnTo>
                <a:lnTo>
                  <a:pt x="16533396" y="1587499"/>
                </a:lnTo>
                <a:lnTo>
                  <a:pt x="16559531" y="1612899"/>
                </a:lnTo>
                <a:lnTo>
                  <a:pt x="16585247" y="1650999"/>
                </a:lnTo>
                <a:lnTo>
                  <a:pt x="16610541" y="1689099"/>
                </a:lnTo>
                <a:lnTo>
                  <a:pt x="16635408" y="1727199"/>
                </a:lnTo>
                <a:lnTo>
                  <a:pt x="16659846" y="1765299"/>
                </a:lnTo>
                <a:lnTo>
                  <a:pt x="16683850" y="1803399"/>
                </a:lnTo>
                <a:lnTo>
                  <a:pt x="16707418" y="1841499"/>
                </a:lnTo>
                <a:lnTo>
                  <a:pt x="16730545" y="1879599"/>
                </a:lnTo>
                <a:lnTo>
                  <a:pt x="16753229" y="1917699"/>
                </a:lnTo>
                <a:lnTo>
                  <a:pt x="16775466" y="1955799"/>
                </a:lnTo>
                <a:lnTo>
                  <a:pt x="16797252" y="1993899"/>
                </a:lnTo>
                <a:lnTo>
                  <a:pt x="16818583" y="2044699"/>
                </a:lnTo>
                <a:lnTo>
                  <a:pt x="16839458" y="2082799"/>
                </a:lnTo>
                <a:lnTo>
                  <a:pt x="16859870" y="2120899"/>
                </a:lnTo>
                <a:lnTo>
                  <a:pt x="16879819" y="2158999"/>
                </a:lnTo>
                <a:lnTo>
                  <a:pt x="16899299" y="2197099"/>
                </a:lnTo>
                <a:lnTo>
                  <a:pt x="16918307" y="2247899"/>
                </a:lnTo>
                <a:lnTo>
                  <a:pt x="16936841" y="2285999"/>
                </a:lnTo>
                <a:lnTo>
                  <a:pt x="16954895" y="2324099"/>
                </a:lnTo>
                <a:lnTo>
                  <a:pt x="16972468" y="2362199"/>
                </a:lnTo>
                <a:lnTo>
                  <a:pt x="16989555" y="2412999"/>
                </a:lnTo>
                <a:lnTo>
                  <a:pt x="17006152" y="2451099"/>
                </a:lnTo>
                <a:lnTo>
                  <a:pt x="17022257" y="2489199"/>
                </a:lnTo>
                <a:lnTo>
                  <a:pt x="17037866" y="2539999"/>
                </a:lnTo>
                <a:lnTo>
                  <a:pt x="17052976" y="2578099"/>
                </a:lnTo>
                <a:lnTo>
                  <a:pt x="17067582" y="2628899"/>
                </a:lnTo>
                <a:lnTo>
                  <a:pt x="17081682" y="2666999"/>
                </a:lnTo>
                <a:lnTo>
                  <a:pt x="17095271" y="2717799"/>
                </a:lnTo>
                <a:lnTo>
                  <a:pt x="17108347" y="2755899"/>
                </a:lnTo>
                <a:lnTo>
                  <a:pt x="17120906" y="2793999"/>
                </a:lnTo>
                <a:lnTo>
                  <a:pt x="17132944" y="2844799"/>
                </a:lnTo>
                <a:lnTo>
                  <a:pt x="17144458" y="2882899"/>
                </a:lnTo>
                <a:lnTo>
                  <a:pt x="17155445" y="2933699"/>
                </a:lnTo>
                <a:lnTo>
                  <a:pt x="17165900" y="2984499"/>
                </a:lnTo>
                <a:lnTo>
                  <a:pt x="17175821" y="3022599"/>
                </a:lnTo>
                <a:lnTo>
                  <a:pt x="17185204" y="3073399"/>
                </a:lnTo>
                <a:lnTo>
                  <a:pt x="17194045" y="3111499"/>
                </a:lnTo>
                <a:lnTo>
                  <a:pt x="17202341" y="3162299"/>
                </a:lnTo>
                <a:lnTo>
                  <a:pt x="17210089" y="3213099"/>
                </a:lnTo>
                <a:lnTo>
                  <a:pt x="17217284" y="3251199"/>
                </a:lnTo>
                <a:lnTo>
                  <a:pt x="17223924" y="3301999"/>
                </a:lnTo>
                <a:lnTo>
                  <a:pt x="17230005" y="3352799"/>
                </a:lnTo>
                <a:lnTo>
                  <a:pt x="17235524" y="3390899"/>
                </a:lnTo>
                <a:lnTo>
                  <a:pt x="17240476" y="3441699"/>
                </a:lnTo>
                <a:lnTo>
                  <a:pt x="17244859" y="3492499"/>
                </a:lnTo>
                <a:lnTo>
                  <a:pt x="17248669" y="3530599"/>
                </a:lnTo>
                <a:lnTo>
                  <a:pt x="17251902" y="3581399"/>
                </a:lnTo>
                <a:lnTo>
                  <a:pt x="17254555" y="3632199"/>
                </a:lnTo>
                <a:lnTo>
                  <a:pt x="17256625" y="3682999"/>
                </a:lnTo>
                <a:lnTo>
                  <a:pt x="17258108" y="3721099"/>
                </a:lnTo>
                <a:lnTo>
                  <a:pt x="17258551" y="3746322"/>
                </a:lnTo>
                <a:lnTo>
                  <a:pt x="17258551" y="3899077"/>
                </a:lnTo>
                <a:lnTo>
                  <a:pt x="17256625" y="3962399"/>
                </a:lnTo>
                <a:lnTo>
                  <a:pt x="17254555" y="4013199"/>
                </a:lnTo>
                <a:lnTo>
                  <a:pt x="17251902" y="4063999"/>
                </a:lnTo>
                <a:lnTo>
                  <a:pt x="17248669" y="4114799"/>
                </a:lnTo>
                <a:lnTo>
                  <a:pt x="17244859" y="4152899"/>
                </a:lnTo>
                <a:lnTo>
                  <a:pt x="17240476" y="4203699"/>
                </a:lnTo>
                <a:lnTo>
                  <a:pt x="17235524" y="4254499"/>
                </a:lnTo>
                <a:lnTo>
                  <a:pt x="17230005" y="4292599"/>
                </a:lnTo>
                <a:lnTo>
                  <a:pt x="17223924" y="4343399"/>
                </a:lnTo>
                <a:lnTo>
                  <a:pt x="17217284" y="4394199"/>
                </a:lnTo>
                <a:lnTo>
                  <a:pt x="17210089" y="4432299"/>
                </a:lnTo>
                <a:lnTo>
                  <a:pt x="17202341" y="4483099"/>
                </a:lnTo>
                <a:lnTo>
                  <a:pt x="17194045" y="4533899"/>
                </a:lnTo>
                <a:lnTo>
                  <a:pt x="17185204" y="4571999"/>
                </a:lnTo>
                <a:lnTo>
                  <a:pt x="17175821" y="4622799"/>
                </a:lnTo>
                <a:lnTo>
                  <a:pt x="17165900" y="4660899"/>
                </a:lnTo>
                <a:lnTo>
                  <a:pt x="17155445" y="4711699"/>
                </a:lnTo>
                <a:lnTo>
                  <a:pt x="17144458" y="4749799"/>
                </a:lnTo>
                <a:lnTo>
                  <a:pt x="17132944" y="4800599"/>
                </a:lnTo>
                <a:lnTo>
                  <a:pt x="17120906" y="4838699"/>
                </a:lnTo>
                <a:lnTo>
                  <a:pt x="17108347" y="4889499"/>
                </a:lnTo>
                <a:lnTo>
                  <a:pt x="17095271" y="4927599"/>
                </a:lnTo>
                <a:lnTo>
                  <a:pt x="17081682" y="4978399"/>
                </a:lnTo>
                <a:lnTo>
                  <a:pt x="17067582" y="5016499"/>
                </a:lnTo>
                <a:lnTo>
                  <a:pt x="17052976" y="5067299"/>
                </a:lnTo>
                <a:lnTo>
                  <a:pt x="17037866" y="5105399"/>
                </a:lnTo>
                <a:lnTo>
                  <a:pt x="17022257" y="5143499"/>
                </a:lnTo>
                <a:lnTo>
                  <a:pt x="17006152" y="5194299"/>
                </a:lnTo>
                <a:lnTo>
                  <a:pt x="16989555" y="5232399"/>
                </a:lnTo>
                <a:lnTo>
                  <a:pt x="16972468" y="5270499"/>
                </a:lnTo>
                <a:lnTo>
                  <a:pt x="16954895" y="5321299"/>
                </a:lnTo>
                <a:lnTo>
                  <a:pt x="16936841" y="5359399"/>
                </a:lnTo>
                <a:lnTo>
                  <a:pt x="16918307" y="5397499"/>
                </a:lnTo>
                <a:lnTo>
                  <a:pt x="16899299" y="5448299"/>
                </a:lnTo>
                <a:lnTo>
                  <a:pt x="16879819" y="5486399"/>
                </a:lnTo>
                <a:lnTo>
                  <a:pt x="16859870" y="5524499"/>
                </a:lnTo>
                <a:lnTo>
                  <a:pt x="16839458" y="5562599"/>
                </a:lnTo>
                <a:lnTo>
                  <a:pt x="16818583" y="5600699"/>
                </a:lnTo>
                <a:lnTo>
                  <a:pt x="16797252" y="5638799"/>
                </a:lnTo>
                <a:lnTo>
                  <a:pt x="16775466" y="5689599"/>
                </a:lnTo>
                <a:lnTo>
                  <a:pt x="16753229" y="5727699"/>
                </a:lnTo>
                <a:lnTo>
                  <a:pt x="16730545" y="5765799"/>
                </a:lnTo>
                <a:lnTo>
                  <a:pt x="16707418" y="5803899"/>
                </a:lnTo>
                <a:lnTo>
                  <a:pt x="16683850" y="5841999"/>
                </a:lnTo>
                <a:lnTo>
                  <a:pt x="16659846" y="5880099"/>
                </a:lnTo>
                <a:lnTo>
                  <a:pt x="16635408" y="5918199"/>
                </a:lnTo>
                <a:lnTo>
                  <a:pt x="16610541" y="5956299"/>
                </a:lnTo>
                <a:lnTo>
                  <a:pt x="16585247" y="5994399"/>
                </a:lnTo>
                <a:lnTo>
                  <a:pt x="16559531" y="6019799"/>
                </a:lnTo>
                <a:lnTo>
                  <a:pt x="16533396" y="6057899"/>
                </a:lnTo>
                <a:lnTo>
                  <a:pt x="16506844" y="6095999"/>
                </a:lnTo>
                <a:lnTo>
                  <a:pt x="16479881" y="6134099"/>
                </a:lnTo>
                <a:lnTo>
                  <a:pt x="16452509" y="6172199"/>
                </a:lnTo>
                <a:lnTo>
                  <a:pt x="16424732" y="6210299"/>
                </a:lnTo>
                <a:lnTo>
                  <a:pt x="16396553" y="6235699"/>
                </a:lnTo>
                <a:lnTo>
                  <a:pt x="16367975" y="6273799"/>
                </a:lnTo>
                <a:lnTo>
                  <a:pt x="16339003" y="6311899"/>
                </a:lnTo>
                <a:lnTo>
                  <a:pt x="16309640" y="6337299"/>
                </a:lnTo>
                <a:lnTo>
                  <a:pt x="16279889" y="6375399"/>
                </a:lnTo>
                <a:lnTo>
                  <a:pt x="16249753" y="6413499"/>
                </a:lnTo>
                <a:lnTo>
                  <a:pt x="16219237" y="6438899"/>
                </a:lnTo>
                <a:lnTo>
                  <a:pt x="16188344" y="6476999"/>
                </a:lnTo>
                <a:lnTo>
                  <a:pt x="16157077" y="6502399"/>
                </a:lnTo>
                <a:lnTo>
                  <a:pt x="16125439" y="6540499"/>
                </a:lnTo>
                <a:lnTo>
                  <a:pt x="16093435" y="6565899"/>
                </a:lnTo>
                <a:lnTo>
                  <a:pt x="16061068" y="6603999"/>
                </a:lnTo>
                <a:lnTo>
                  <a:pt x="15995257" y="6654799"/>
                </a:lnTo>
                <a:lnTo>
                  <a:pt x="15961820" y="6692899"/>
                </a:lnTo>
                <a:lnTo>
                  <a:pt x="15893903" y="6743699"/>
                </a:lnTo>
                <a:lnTo>
                  <a:pt x="15859429" y="6781799"/>
                </a:lnTo>
                <a:lnTo>
                  <a:pt x="15789469" y="6832599"/>
                </a:lnTo>
                <a:lnTo>
                  <a:pt x="15682048" y="6908799"/>
                </a:lnTo>
                <a:lnTo>
                  <a:pt x="15571735" y="6984999"/>
                </a:lnTo>
                <a:lnTo>
                  <a:pt x="15458625" y="7061199"/>
                </a:lnTo>
                <a:lnTo>
                  <a:pt x="15342811" y="7137399"/>
                </a:lnTo>
                <a:lnTo>
                  <a:pt x="15303622" y="7150099"/>
                </a:lnTo>
                <a:lnTo>
                  <a:pt x="15224388" y="7200899"/>
                </a:lnTo>
                <a:lnTo>
                  <a:pt x="15184351" y="7213599"/>
                </a:lnTo>
                <a:lnTo>
                  <a:pt x="15103451" y="7264399"/>
                </a:lnTo>
                <a:lnTo>
                  <a:pt x="15062597" y="7277099"/>
                </a:lnTo>
                <a:lnTo>
                  <a:pt x="15021476" y="7302499"/>
                </a:lnTo>
                <a:lnTo>
                  <a:pt x="14980094" y="7315199"/>
                </a:lnTo>
                <a:lnTo>
                  <a:pt x="14938454" y="7340599"/>
                </a:lnTo>
                <a:lnTo>
                  <a:pt x="14854412" y="7365999"/>
                </a:lnTo>
                <a:lnTo>
                  <a:pt x="14812017" y="7391399"/>
                </a:lnTo>
                <a:lnTo>
                  <a:pt x="14640028" y="7442199"/>
                </a:lnTo>
                <a:lnTo>
                  <a:pt x="14596446" y="7467599"/>
                </a:lnTo>
                <a:lnTo>
                  <a:pt x="14419884" y="7518399"/>
                </a:lnTo>
                <a:lnTo>
                  <a:pt x="14375202" y="7518399"/>
                </a:lnTo>
                <a:lnTo>
                  <a:pt x="14194415" y="7569199"/>
                </a:lnTo>
                <a:lnTo>
                  <a:pt x="14148721" y="7569199"/>
                </a:lnTo>
                <a:lnTo>
                  <a:pt x="14056760" y="7594599"/>
                </a:lnTo>
                <a:lnTo>
                  <a:pt x="14010501" y="7594599"/>
                </a:lnTo>
                <a:lnTo>
                  <a:pt x="13964060" y="7607299"/>
                </a:lnTo>
                <a:lnTo>
                  <a:pt x="13917440" y="7607299"/>
                </a:lnTo>
                <a:lnTo>
                  <a:pt x="13870647" y="7619999"/>
                </a:lnTo>
                <a:lnTo>
                  <a:pt x="13776550" y="7619999"/>
                </a:lnTo>
                <a:lnTo>
                  <a:pt x="13729256" y="7632698"/>
                </a:lnTo>
                <a:close/>
              </a:path>
            </a:pathLst>
          </a:custGeom>
          <a:solidFill>
            <a:srgbClr val="F1F1F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92004" y="461078"/>
            <a:ext cx="5546090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76735" y="4147261"/>
            <a:ext cx="8381365" cy="3606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4E6E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oi.org/10.1016/j.atmosenv.2021.118768" TargetMode="Externa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hyperlink" Target="https://doi.org/10.1016/j.envc.2022.100457" TargetMode="External"/><Relationship Id="rId5" Type="http://schemas.openxmlformats.org/officeDocument/2006/relationships/hyperlink" Target="https://doi.org/10.1016/j.aeaoa.2022.100165" TargetMode="External"/><Relationship Id="rId4" Type="http://schemas.openxmlformats.org/officeDocument/2006/relationships/hyperlink" Target="https://doi.org/10.1016/j.apr.2016.07.012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194/acp-21-11353-202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1155"/>
            <a:ext cx="17258665" cy="8369415"/>
          </a:xfrm>
          <a:custGeom>
            <a:avLst/>
            <a:gdLst/>
            <a:ahLst/>
            <a:cxnLst/>
            <a:rect l="l" t="t" r="r" b="b"/>
            <a:pathLst>
              <a:path w="17258665" h="7632700">
                <a:moveTo>
                  <a:pt x="13729256" y="7632698"/>
                </a:moveTo>
                <a:lnTo>
                  <a:pt x="0" y="7632698"/>
                </a:lnTo>
                <a:lnTo>
                  <a:pt x="0" y="0"/>
                </a:lnTo>
                <a:lnTo>
                  <a:pt x="13538498" y="0"/>
                </a:lnTo>
                <a:lnTo>
                  <a:pt x="13586416" y="12699"/>
                </a:lnTo>
                <a:lnTo>
                  <a:pt x="13729254" y="12699"/>
                </a:lnTo>
                <a:lnTo>
                  <a:pt x="13776550" y="25399"/>
                </a:lnTo>
                <a:lnTo>
                  <a:pt x="13870647" y="25399"/>
                </a:lnTo>
                <a:lnTo>
                  <a:pt x="13917440" y="38099"/>
                </a:lnTo>
                <a:lnTo>
                  <a:pt x="13964060" y="38099"/>
                </a:lnTo>
                <a:lnTo>
                  <a:pt x="14010501" y="50799"/>
                </a:lnTo>
                <a:lnTo>
                  <a:pt x="14056760" y="50799"/>
                </a:lnTo>
                <a:lnTo>
                  <a:pt x="14148721" y="76199"/>
                </a:lnTo>
                <a:lnTo>
                  <a:pt x="14194415" y="76199"/>
                </a:lnTo>
                <a:lnTo>
                  <a:pt x="14330311" y="114299"/>
                </a:lnTo>
                <a:lnTo>
                  <a:pt x="14375202" y="114299"/>
                </a:lnTo>
                <a:lnTo>
                  <a:pt x="14640028" y="190499"/>
                </a:lnTo>
                <a:lnTo>
                  <a:pt x="14683380" y="215899"/>
                </a:lnTo>
                <a:lnTo>
                  <a:pt x="14812017" y="253999"/>
                </a:lnTo>
                <a:lnTo>
                  <a:pt x="14854412" y="279399"/>
                </a:lnTo>
                <a:lnTo>
                  <a:pt x="14938454" y="304799"/>
                </a:lnTo>
                <a:lnTo>
                  <a:pt x="14980094" y="330199"/>
                </a:lnTo>
                <a:lnTo>
                  <a:pt x="15021476" y="342899"/>
                </a:lnTo>
                <a:lnTo>
                  <a:pt x="15062597" y="368299"/>
                </a:lnTo>
                <a:lnTo>
                  <a:pt x="15103451" y="380999"/>
                </a:lnTo>
                <a:lnTo>
                  <a:pt x="15144037" y="406399"/>
                </a:lnTo>
                <a:lnTo>
                  <a:pt x="15184351" y="419099"/>
                </a:lnTo>
                <a:lnTo>
                  <a:pt x="15264147" y="469899"/>
                </a:lnTo>
                <a:lnTo>
                  <a:pt x="15303622" y="482599"/>
                </a:lnTo>
                <a:lnTo>
                  <a:pt x="15420316" y="558799"/>
                </a:lnTo>
                <a:lnTo>
                  <a:pt x="15534338" y="634999"/>
                </a:lnTo>
                <a:lnTo>
                  <a:pt x="15571735" y="647699"/>
                </a:lnTo>
                <a:lnTo>
                  <a:pt x="15645594" y="698499"/>
                </a:lnTo>
                <a:lnTo>
                  <a:pt x="15682048" y="736599"/>
                </a:lnTo>
                <a:lnTo>
                  <a:pt x="15789469" y="812799"/>
                </a:lnTo>
                <a:lnTo>
                  <a:pt x="15859429" y="863599"/>
                </a:lnTo>
                <a:lnTo>
                  <a:pt x="15893903" y="901699"/>
                </a:lnTo>
                <a:lnTo>
                  <a:pt x="15961820" y="952499"/>
                </a:lnTo>
                <a:lnTo>
                  <a:pt x="15995257" y="990599"/>
                </a:lnTo>
                <a:lnTo>
                  <a:pt x="16061068" y="1041399"/>
                </a:lnTo>
                <a:lnTo>
                  <a:pt x="16093435" y="1079499"/>
                </a:lnTo>
                <a:lnTo>
                  <a:pt x="16125439" y="1104899"/>
                </a:lnTo>
                <a:lnTo>
                  <a:pt x="16157077" y="1142999"/>
                </a:lnTo>
                <a:lnTo>
                  <a:pt x="16188344" y="1168399"/>
                </a:lnTo>
                <a:lnTo>
                  <a:pt x="16219237" y="1206499"/>
                </a:lnTo>
                <a:lnTo>
                  <a:pt x="16249753" y="1231899"/>
                </a:lnTo>
                <a:lnTo>
                  <a:pt x="16279889" y="1269999"/>
                </a:lnTo>
                <a:lnTo>
                  <a:pt x="16309640" y="1308099"/>
                </a:lnTo>
                <a:lnTo>
                  <a:pt x="16339003" y="1333499"/>
                </a:lnTo>
                <a:lnTo>
                  <a:pt x="16367975" y="1371599"/>
                </a:lnTo>
                <a:lnTo>
                  <a:pt x="16396553" y="1409699"/>
                </a:lnTo>
                <a:lnTo>
                  <a:pt x="16424732" y="1435099"/>
                </a:lnTo>
                <a:lnTo>
                  <a:pt x="16452509" y="1473199"/>
                </a:lnTo>
                <a:lnTo>
                  <a:pt x="16479881" y="1511299"/>
                </a:lnTo>
                <a:lnTo>
                  <a:pt x="16506844" y="1549399"/>
                </a:lnTo>
                <a:lnTo>
                  <a:pt x="16533396" y="1587499"/>
                </a:lnTo>
                <a:lnTo>
                  <a:pt x="16559531" y="1612899"/>
                </a:lnTo>
                <a:lnTo>
                  <a:pt x="16585247" y="1650999"/>
                </a:lnTo>
                <a:lnTo>
                  <a:pt x="16610541" y="1689099"/>
                </a:lnTo>
                <a:lnTo>
                  <a:pt x="16635408" y="1727199"/>
                </a:lnTo>
                <a:lnTo>
                  <a:pt x="16659846" y="1765299"/>
                </a:lnTo>
                <a:lnTo>
                  <a:pt x="16683850" y="1803399"/>
                </a:lnTo>
                <a:lnTo>
                  <a:pt x="16707418" y="1841499"/>
                </a:lnTo>
                <a:lnTo>
                  <a:pt x="16730545" y="1879599"/>
                </a:lnTo>
                <a:lnTo>
                  <a:pt x="16753229" y="1917699"/>
                </a:lnTo>
                <a:lnTo>
                  <a:pt x="16775466" y="1955799"/>
                </a:lnTo>
                <a:lnTo>
                  <a:pt x="16797252" y="1993899"/>
                </a:lnTo>
                <a:lnTo>
                  <a:pt x="16818583" y="2044699"/>
                </a:lnTo>
                <a:lnTo>
                  <a:pt x="16839458" y="2082799"/>
                </a:lnTo>
                <a:lnTo>
                  <a:pt x="16859870" y="2120899"/>
                </a:lnTo>
                <a:lnTo>
                  <a:pt x="16879819" y="2158999"/>
                </a:lnTo>
                <a:lnTo>
                  <a:pt x="16899299" y="2197099"/>
                </a:lnTo>
                <a:lnTo>
                  <a:pt x="16918307" y="2247899"/>
                </a:lnTo>
                <a:lnTo>
                  <a:pt x="16936841" y="2285999"/>
                </a:lnTo>
                <a:lnTo>
                  <a:pt x="16954895" y="2324099"/>
                </a:lnTo>
                <a:lnTo>
                  <a:pt x="16972468" y="2362199"/>
                </a:lnTo>
                <a:lnTo>
                  <a:pt x="16989555" y="2412999"/>
                </a:lnTo>
                <a:lnTo>
                  <a:pt x="17006152" y="2451099"/>
                </a:lnTo>
                <a:lnTo>
                  <a:pt x="17022257" y="2489199"/>
                </a:lnTo>
                <a:lnTo>
                  <a:pt x="17037866" y="2539999"/>
                </a:lnTo>
                <a:lnTo>
                  <a:pt x="17052976" y="2578099"/>
                </a:lnTo>
                <a:lnTo>
                  <a:pt x="17067582" y="2628899"/>
                </a:lnTo>
                <a:lnTo>
                  <a:pt x="17081682" y="2666999"/>
                </a:lnTo>
                <a:lnTo>
                  <a:pt x="17095271" y="2717799"/>
                </a:lnTo>
                <a:lnTo>
                  <a:pt x="17108347" y="2755899"/>
                </a:lnTo>
                <a:lnTo>
                  <a:pt x="17120906" y="2793999"/>
                </a:lnTo>
                <a:lnTo>
                  <a:pt x="17132944" y="2844799"/>
                </a:lnTo>
                <a:lnTo>
                  <a:pt x="17144458" y="2882899"/>
                </a:lnTo>
                <a:lnTo>
                  <a:pt x="17155445" y="2933699"/>
                </a:lnTo>
                <a:lnTo>
                  <a:pt x="17165900" y="2984499"/>
                </a:lnTo>
                <a:lnTo>
                  <a:pt x="17175821" y="3022599"/>
                </a:lnTo>
                <a:lnTo>
                  <a:pt x="17185204" y="3073399"/>
                </a:lnTo>
                <a:lnTo>
                  <a:pt x="17194045" y="3111499"/>
                </a:lnTo>
                <a:lnTo>
                  <a:pt x="17202341" y="3162299"/>
                </a:lnTo>
                <a:lnTo>
                  <a:pt x="17210089" y="3213099"/>
                </a:lnTo>
                <a:lnTo>
                  <a:pt x="17217284" y="3251199"/>
                </a:lnTo>
                <a:lnTo>
                  <a:pt x="17223924" y="3301999"/>
                </a:lnTo>
                <a:lnTo>
                  <a:pt x="17230005" y="3352799"/>
                </a:lnTo>
                <a:lnTo>
                  <a:pt x="17235524" y="3390899"/>
                </a:lnTo>
                <a:lnTo>
                  <a:pt x="17240476" y="3441699"/>
                </a:lnTo>
                <a:lnTo>
                  <a:pt x="17244859" y="3492499"/>
                </a:lnTo>
                <a:lnTo>
                  <a:pt x="17248669" y="3530599"/>
                </a:lnTo>
                <a:lnTo>
                  <a:pt x="17251902" y="3581399"/>
                </a:lnTo>
                <a:lnTo>
                  <a:pt x="17254555" y="3632199"/>
                </a:lnTo>
                <a:lnTo>
                  <a:pt x="17256625" y="3682999"/>
                </a:lnTo>
                <a:lnTo>
                  <a:pt x="17258108" y="3721099"/>
                </a:lnTo>
                <a:lnTo>
                  <a:pt x="17258551" y="3746322"/>
                </a:lnTo>
                <a:lnTo>
                  <a:pt x="17258551" y="3899077"/>
                </a:lnTo>
                <a:lnTo>
                  <a:pt x="17256625" y="3962399"/>
                </a:lnTo>
                <a:lnTo>
                  <a:pt x="17254555" y="4013199"/>
                </a:lnTo>
                <a:lnTo>
                  <a:pt x="17251902" y="4063999"/>
                </a:lnTo>
                <a:lnTo>
                  <a:pt x="17248669" y="4114799"/>
                </a:lnTo>
                <a:lnTo>
                  <a:pt x="17244859" y="4152899"/>
                </a:lnTo>
                <a:lnTo>
                  <a:pt x="17240476" y="4203699"/>
                </a:lnTo>
                <a:lnTo>
                  <a:pt x="17235524" y="4254499"/>
                </a:lnTo>
                <a:lnTo>
                  <a:pt x="17230005" y="4292599"/>
                </a:lnTo>
                <a:lnTo>
                  <a:pt x="17223924" y="4343399"/>
                </a:lnTo>
                <a:lnTo>
                  <a:pt x="17217284" y="4394199"/>
                </a:lnTo>
                <a:lnTo>
                  <a:pt x="17210089" y="4432299"/>
                </a:lnTo>
                <a:lnTo>
                  <a:pt x="17202341" y="4483099"/>
                </a:lnTo>
                <a:lnTo>
                  <a:pt x="17194045" y="4533899"/>
                </a:lnTo>
                <a:lnTo>
                  <a:pt x="17185204" y="4571999"/>
                </a:lnTo>
                <a:lnTo>
                  <a:pt x="17175821" y="4622799"/>
                </a:lnTo>
                <a:lnTo>
                  <a:pt x="17165900" y="4660899"/>
                </a:lnTo>
                <a:lnTo>
                  <a:pt x="17155445" y="4711699"/>
                </a:lnTo>
                <a:lnTo>
                  <a:pt x="17144458" y="4749799"/>
                </a:lnTo>
                <a:lnTo>
                  <a:pt x="17132944" y="4800599"/>
                </a:lnTo>
                <a:lnTo>
                  <a:pt x="17120906" y="4838699"/>
                </a:lnTo>
                <a:lnTo>
                  <a:pt x="17108347" y="4889499"/>
                </a:lnTo>
                <a:lnTo>
                  <a:pt x="17095271" y="4927599"/>
                </a:lnTo>
                <a:lnTo>
                  <a:pt x="17081682" y="4978399"/>
                </a:lnTo>
                <a:lnTo>
                  <a:pt x="17067582" y="5016499"/>
                </a:lnTo>
                <a:lnTo>
                  <a:pt x="17052976" y="5067299"/>
                </a:lnTo>
                <a:lnTo>
                  <a:pt x="17037866" y="5105399"/>
                </a:lnTo>
                <a:lnTo>
                  <a:pt x="17022257" y="5143499"/>
                </a:lnTo>
                <a:lnTo>
                  <a:pt x="17006152" y="5194299"/>
                </a:lnTo>
                <a:lnTo>
                  <a:pt x="16989555" y="5232399"/>
                </a:lnTo>
                <a:lnTo>
                  <a:pt x="16972468" y="5270499"/>
                </a:lnTo>
                <a:lnTo>
                  <a:pt x="16954895" y="5321299"/>
                </a:lnTo>
                <a:lnTo>
                  <a:pt x="16936841" y="5359399"/>
                </a:lnTo>
                <a:lnTo>
                  <a:pt x="16918307" y="5397499"/>
                </a:lnTo>
                <a:lnTo>
                  <a:pt x="16899299" y="5448299"/>
                </a:lnTo>
                <a:lnTo>
                  <a:pt x="16879819" y="5486399"/>
                </a:lnTo>
                <a:lnTo>
                  <a:pt x="16859870" y="5524499"/>
                </a:lnTo>
                <a:lnTo>
                  <a:pt x="16839458" y="5562599"/>
                </a:lnTo>
                <a:lnTo>
                  <a:pt x="16818583" y="5600699"/>
                </a:lnTo>
                <a:lnTo>
                  <a:pt x="16797252" y="5638799"/>
                </a:lnTo>
                <a:lnTo>
                  <a:pt x="16775466" y="5689599"/>
                </a:lnTo>
                <a:lnTo>
                  <a:pt x="16753229" y="5727699"/>
                </a:lnTo>
                <a:lnTo>
                  <a:pt x="16730545" y="5765799"/>
                </a:lnTo>
                <a:lnTo>
                  <a:pt x="16707418" y="5803899"/>
                </a:lnTo>
                <a:lnTo>
                  <a:pt x="16683850" y="5841999"/>
                </a:lnTo>
                <a:lnTo>
                  <a:pt x="16659846" y="5880099"/>
                </a:lnTo>
                <a:lnTo>
                  <a:pt x="16635408" y="5918199"/>
                </a:lnTo>
                <a:lnTo>
                  <a:pt x="16610541" y="5956299"/>
                </a:lnTo>
                <a:lnTo>
                  <a:pt x="16585247" y="5994399"/>
                </a:lnTo>
                <a:lnTo>
                  <a:pt x="16559531" y="6019799"/>
                </a:lnTo>
                <a:lnTo>
                  <a:pt x="16533396" y="6057899"/>
                </a:lnTo>
                <a:lnTo>
                  <a:pt x="16506844" y="6095999"/>
                </a:lnTo>
                <a:lnTo>
                  <a:pt x="16479881" y="6134099"/>
                </a:lnTo>
                <a:lnTo>
                  <a:pt x="16452509" y="6172199"/>
                </a:lnTo>
                <a:lnTo>
                  <a:pt x="16424732" y="6210299"/>
                </a:lnTo>
                <a:lnTo>
                  <a:pt x="16396553" y="6235699"/>
                </a:lnTo>
                <a:lnTo>
                  <a:pt x="16367975" y="6273799"/>
                </a:lnTo>
                <a:lnTo>
                  <a:pt x="16339003" y="6311899"/>
                </a:lnTo>
                <a:lnTo>
                  <a:pt x="16309640" y="6337299"/>
                </a:lnTo>
                <a:lnTo>
                  <a:pt x="16279889" y="6375399"/>
                </a:lnTo>
                <a:lnTo>
                  <a:pt x="16249753" y="6413499"/>
                </a:lnTo>
                <a:lnTo>
                  <a:pt x="16219237" y="6438899"/>
                </a:lnTo>
                <a:lnTo>
                  <a:pt x="16188344" y="6476999"/>
                </a:lnTo>
                <a:lnTo>
                  <a:pt x="16157077" y="6502399"/>
                </a:lnTo>
                <a:lnTo>
                  <a:pt x="16125439" y="6540499"/>
                </a:lnTo>
                <a:lnTo>
                  <a:pt x="16093435" y="6565899"/>
                </a:lnTo>
                <a:lnTo>
                  <a:pt x="16061068" y="6603999"/>
                </a:lnTo>
                <a:lnTo>
                  <a:pt x="15995257" y="6654799"/>
                </a:lnTo>
                <a:lnTo>
                  <a:pt x="15961820" y="6692899"/>
                </a:lnTo>
                <a:lnTo>
                  <a:pt x="15893903" y="6743699"/>
                </a:lnTo>
                <a:lnTo>
                  <a:pt x="15859429" y="6781799"/>
                </a:lnTo>
                <a:lnTo>
                  <a:pt x="15789469" y="6832599"/>
                </a:lnTo>
                <a:lnTo>
                  <a:pt x="15682048" y="6908799"/>
                </a:lnTo>
                <a:lnTo>
                  <a:pt x="15571735" y="6984999"/>
                </a:lnTo>
                <a:lnTo>
                  <a:pt x="15458625" y="7061199"/>
                </a:lnTo>
                <a:lnTo>
                  <a:pt x="15342811" y="7137399"/>
                </a:lnTo>
                <a:lnTo>
                  <a:pt x="15303622" y="7150099"/>
                </a:lnTo>
                <a:lnTo>
                  <a:pt x="15224388" y="7200899"/>
                </a:lnTo>
                <a:lnTo>
                  <a:pt x="15184351" y="7213599"/>
                </a:lnTo>
                <a:lnTo>
                  <a:pt x="15103451" y="7264399"/>
                </a:lnTo>
                <a:lnTo>
                  <a:pt x="15062597" y="7277099"/>
                </a:lnTo>
                <a:lnTo>
                  <a:pt x="15021476" y="7302499"/>
                </a:lnTo>
                <a:lnTo>
                  <a:pt x="14980094" y="7315199"/>
                </a:lnTo>
                <a:lnTo>
                  <a:pt x="14938454" y="7340599"/>
                </a:lnTo>
                <a:lnTo>
                  <a:pt x="14854412" y="7365999"/>
                </a:lnTo>
                <a:lnTo>
                  <a:pt x="14812017" y="7391399"/>
                </a:lnTo>
                <a:lnTo>
                  <a:pt x="14640028" y="7442199"/>
                </a:lnTo>
                <a:lnTo>
                  <a:pt x="14596446" y="7467599"/>
                </a:lnTo>
                <a:lnTo>
                  <a:pt x="14419884" y="7518399"/>
                </a:lnTo>
                <a:lnTo>
                  <a:pt x="14375202" y="7518399"/>
                </a:lnTo>
                <a:lnTo>
                  <a:pt x="14194415" y="7569199"/>
                </a:lnTo>
                <a:lnTo>
                  <a:pt x="14148721" y="7569199"/>
                </a:lnTo>
                <a:lnTo>
                  <a:pt x="14056760" y="7594599"/>
                </a:lnTo>
                <a:lnTo>
                  <a:pt x="14010501" y="7594599"/>
                </a:lnTo>
                <a:lnTo>
                  <a:pt x="13964060" y="7607299"/>
                </a:lnTo>
                <a:lnTo>
                  <a:pt x="13917440" y="7607299"/>
                </a:lnTo>
                <a:lnTo>
                  <a:pt x="13870647" y="7619999"/>
                </a:lnTo>
                <a:lnTo>
                  <a:pt x="13776550" y="7619999"/>
                </a:lnTo>
                <a:lnTo>
                  <a:pt x="13729256" y="7632698"/>
                </a:lnTo>
                <a:close/>
              </a:path>
            </a:pathLst>
          </a:custGeom>
          <a:solidFill>
            <a:srgbClr val="F1F1F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900981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20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10809" y="102870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10373" y="591155"/>
            <a:ext cx="7666990" cy="13819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43330" marR="5080" indent="-1231265">
              <a:lnSpc>
                <a:spcPct val="115900"/>
              </a:lnSpc>
              <a:spcBef>
                <a:spcPts val="95"/>
              </a:spcBef>
              <a:tabLst>
                <a:tab pos="3959860" algn="l"/>
              </a:tabLst>
            </a:pPr>
            <a:r>
              <a:rPr sz="4000" spc="7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4000" spc="7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</a:t>
            </a:r>
            <a:r>
              <a:rPr sz="4000" spc="6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1661" y="3460666"/>
            <a:ext cx="12232005" cy="4362092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3600" b="1" spc="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AUTOMATIN</a:t>
            </a:r>
            <a:r>
              <a:rPr sz="3600" b="1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600" b="1" spc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7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PM1</a:t>
            </a:r>
            <a:r>
              <a:rPr sz="3600" b="1" spc="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3600" b="1" spc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</a:t>
            </a:r>
            <a:r>
              <a:rPr sz="3600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16399"/>
              </a:lnSpc>
            </a:pPr>
            <a:r>
              <a:rPr sz="3600" b="1" spc="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APPORTIONMEN</a:t>
            </a:r>
            <a:r>
              <a:rPr sz="3600" b="1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600" b="1" spc="7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sz="3600" b="1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600" b="1" spc="7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</a:t>
            </a:r>
            <a:r>
              <a:rPr sz="3600" b="1" spc="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600" b="1" spc="6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6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</a:t>
            </a:r>
            <a:r>
              <a:rPr sz="3600" b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600" b="1" spc="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5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</a:t>
            </a:r>
            <a:r>
              <a:rPr sz="3600" b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NZ" sz="3600" b="1" spc="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16399"/>
              </a:lnSpc>
            </a:pPr>
            <a:endParaRPr lang="en-NZ" sz="4000" b="1" spc="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ctr">
              <a:lnSpc>
                <a:spcPct val="116399"/>
              </a:lnSpc>
            </a:pPr>
            <a:r>
              <a:rPr lang="en-NZ" sz="3200" b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– Priyank Dangwal (GDDA-713) </a:t>
            </a:r>
          </a:p>
          <a:p>
            <a:pPr marL="12700" marR="5080" algn="ctr">
              <a:lnSpc>
                <a:spcPct val="116399"/>
              </a:lnSpc>
            </a:pPr>
            <a:r>
              <a:rPr lang="en-NZ" sz="3200" b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Supervisors- </a:t>
            </a:r>
            <a:r>
              <a:rPr lang="en-NZ" sz="3200" b="1" spc="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NZ" sz="3200" b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Sara </a:t>
            </a:r>
            <a:r>
              <a:rPr lang="en-NZ" sz="3200" b="1" spc="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Zandi</a:t>
            </a:r>
            <a:r>
              <a:rPr lang="en-NZ" sz="3200" b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(NZSE) &amp; Mr. Louis k. </a:t>
            </a:r>
            <a:r>
              <a:rPr lang="en-NZ" sz="3200" b="1" spc="8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Boamponsem</a:t>
            </a:r>
            <a:r>
              <a:rPr lang="en-NZ" sz="3200" b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(Auckland Council)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B91F9804-A664-312B-9099-5EA3C3D8C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68"/>
    </mc:Choice>
    <mc:Fallback>
      <p:transition spd="slow" advTm="26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5" dirty="0"/>
              <a:t>REFERENCES</a:t>
            </a:r>
          </a:p>
        </p:txBody>
      </p:sp>
      <p:sp>
        <p:nvSpPr>
          <p:cNvPr id="5" name="object 5"/>
          <p:cNvSpPr/>
          <p:nvPr/>
        </p:nvSpPr>
        <p:spPr>
          <a:xfrm>
            <a:off x="780210" y="78021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F8346-6804-7D56-4432-4C0F37418599}"/>
              </a:ext>
            </a:extLst>
          </p:cNvPr>
          <p:cNvSpPr txBox="1"/>
          <p:nvPr/>
        </p:nvSpPr>
        <p:spPr>
          <a:xfrm>
            <a:off x="7930408" y="114300"/>
            <a:ext cx="7239000" cy="8669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Boamponsem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 K., De Freitas, C. R., &amp; Williams, D. E. (2017). Source apportionment of air pollutants in the Greater Auckland Region of New Zealand using receptor models and elemental levels in the lichen,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Parmotrema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reticulatum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Atmospheric Pollution Research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(1), 101–113. </a:t>
            </a:r>
            <a:r>
              <a:rPr lang="en-NZ" sz="2000" u="sng" kern="0" dirty="0">
                <a:solidFill>
                  <a:srgbClr val="46788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https://doi.org/10.1016/j.apr.2016.07.012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Manousakas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I.,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Furger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Daellenbach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K. R.,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Canonaco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F., Chen, G., Tobler, A., Rai, P., Lu, Q., Tremper, A. H., Green, D.,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Hueglin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Slowik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G., Haddad, I. E., &amp;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Prévôt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S. H. (2022). Source identification of the elemental fraction of particulate matter using size segregated, highly time-resolved data and an optimized source apportionment approach.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Atmospheric Environment. X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100165. </a:t>
            </a:r>
            <a:r>
              <a:rPr lang="en-NZ" sz="2000" u="sng" kern="0" dirty="0">
                <a:solidFill>
                  <a:srgbClr val="46788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https://doi.org/10.1016/j.aeaoa.2022.100165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Sasmita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Kumar, D. B., &amp;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Priyadharshini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B. (2022). Assessment of sources and health impacts of PM10 in an urban environment over eastern coastal plain of India.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Environmental Challenges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100457. </a:t>
            </a:r>
            <a:r>
              <a:rPr lang="en-NZ" sz="2000" u="sng" kern="0" dirty="0">
                <a:solidFill>
                  <a:srgbClr val="46788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https://doi.org/10.1016/j.envc.2022.100457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Wang, J.,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Hailin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G., An, L., Huang, C., Zhang, T., &amp; Zhang, B. (2021).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the source apportionments of PM10 during sand and dust storms over East Asia in 2020.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Atmospheric Environment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267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118768. </a:t>
            </a:r>
            <a:r>
              <a:rPr lang="en-NZ" sz="2000" u="sng" kern="0" dirty="0">
                <a:solidFill>
                  <a:srgbClr val="46788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https://doi.org/10.1016/j.atmosenv.2021.118768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42D084BD-CC4C-6A6B-6528-CDE528BDE4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30"/>
    </mc:Choice>
    <mc:Fallback>
      <p:transition spd="slow" advTm="16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5" dirty="0"/>
              <a:t>REFERENCES</a:t>
            </a:r>
          </a:p>
        </p:txBody>
      </p:sp>
      <p:sp>
        <p:nvSpPr>
          <p:cNvPr id="5" name="object 5"/>
          <p:cNvSpPr/>
          <p:nvPr/>
        </p:nvSpPr>
        <p:spPr>
          <a:xfrm>
            <a:off x="780210" y="78021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F8346-6804-7D56-4432-4C0F37418599}"/>
              </a:ext>
            </a:extLst>
          </p:cNvPr>
          <p:cNvSpPr txBox="1"/>
          <p:nvPr/>
        </p:nvSpPr>
        <p:spPr>
          <a:xfrm>
            <a:off x="8153400" y="1256098"/>
            <a:ext cx="7239000" cy="7077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Weber, S.,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Uzu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Favez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Borlaza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 J. S., Calas, A., Salameh, D.,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Chevrier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F., Allard, J.,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Besombes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Albinet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Pontet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Mesbah, B.,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Gille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G., Zhang, S.,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Pallares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Leoz-Garziandia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E., &amp;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Jaffrezo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J. (2021). Source apportionment of atmospheric PM&amp;lt;sub&amp;gt;10&amp;lt;/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sub&amp;gt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oxidative potential: synthesis of 15 year-round urban datasets in France.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Atmospheric Chemistry and Physics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(14), 11353–11378. </a:t>
            </a:r>
            <a:r>
              <a:rPr lang="en-NZ" sz="2000" u="sng" kern="0" dirty="0">
                <a:solidFill>
                  <a:srgbClr val="46788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https://doi.org/10.5194/acp-21-11353-2021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Mooibroek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Sofowote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U. M., &amp;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Hopke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K. (2022). Source apportionment of ambient PM10 collected at three sites in an urban-industrial area with multi-time resolution factor analyses.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Science of the Total Environment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850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157981. https://doi.org/10.1016/j.scitotenv.2022.157981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Farahmandkia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Z.,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Moattar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Zayeri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F., </a:t>
            </a:r>
            <a:r>
              <a:rPr lang="en-NZ" sz="20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Sekhavatjou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 S., &amp; Mansouri, N. (2017). Contribution of point and small-scaled sources to the PM10 emission using positive matrix factorization model.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Environmental Health Science &amp; Engineering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NZ" sz="2000" i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NZ" sz="20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(1). https://doi.org/10.1186/s40201-016-0265-8</a:t>
            </a:r>
            <a:endParaRPr lang="en-NZ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11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4885" y="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4885" y="2286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4885" y="4572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4885" y="6858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4885" y="9144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4885" y="11430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4885" y="13716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4885" y="16002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4885" y="18288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4885" y="20574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4885" y="22860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4885" y="25146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4885" y="27432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4885" y="29718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4885" y="32004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04885" y="34290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4885" y="3657602"/>
            <a:ext cx="57150" cy="111760"/>
          </a:xfrm>
          <a:custGeom>
            <a:avLst/>
            <a:gdLst/>
            <a:ahLst/>
            <a:cxnLst/>
            <a:rect l="l" t="t" r="r" b="b"/>
            <a:pathLst>
              <a:path w="57150" h="111760">
                <a:moveTo>
                  <a:pt x="0" y="111328"/>
                </a:moveTo>
                <a:lnTo>
                  <a:pt x="0" y="0"/>
                </a:lnTo>
                <a:lnTo>
                  <a:pt x="57149" y="0"/>
                </a:lnTo>
                <a:lnTo>
                  <a:pt x="57149" y="111328"/>
                </a:lnTo>
                <a:lnTo>
                  <a:pt x="0" y="111328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01006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6993" y="10286993"/>
                </a:moveTo>
                <a:lnTo>
                  <a:pt x="0" y="10286993"/>
                </a:lnTo>
                <a:lnTo>
                  <a:pt x="0" y="0"/>
                </a:lnTo>
                <a:lnTo>
                  <a:pt x="10286993" y="0"/>
                </a:lnTo>
                <a:lnTo>
                  <a:pt x="10286993" y="10286993"/>
                </a:lnTo>
                <a:close/>
              </a:path>
            </a:pathLst>
          </a:custGeom>
          <a:solidFill>
            <a:srgbClr val="F1F1F1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8042917" y="4168127"/>
            <a:ext cx="10145395" cy="146193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57150" algn="ctr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+mn-lt"/>
                <a:cs typeface="Tahoma"/>
              </a:rPr>
              <a:t>In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195" dirty="0">
                <a:latin typeface="+mn-lt"/>
                <a:cs typeface="Tahoma"/>
              </a:rPr>
              <a:t>this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229" dirty="0">
                <a:latin typeface="+mn-lt"/>
                <a:cs typeface="Tahoma"/>
              </a:rPr>
              <a:t>presenation</a:t>
            </a:r>
            <a:r>
              <a:rPr sz="2000" spc="385" dirty="0">
                <a:latin typeface="+mn-lt"/>
                <a:cs typeface="Tahoma"/>
              </a:rPr>
              <a:t> </a:t>
            </a:r>
            <a:r>
              <a:rPr sz="2000" spc="185" dirty="0">
                <a:latin typeface="+mn-lt"/>
                <a:cs typeface="Tahoma"/>
              </a:rPr>
              <a:t>we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229" dirty="0">
                <a:latin typeface="+mn-lt"/>
                <a:cs typeface="Tahoma"/>
              </a:rPr>
              <a:t>will</a:t>
            </a:r>
            <a:r>
              <a:rPr sz="2000" spc="385" dirty="0">
                <a:latin typeface="+mn-lt"/>
                <a:cs typeface="Tahoma"/>
              </a:rPr>
              <a:t> </a:t>
            </a:r>
            <a:r>
              <a:rPr sz="2000" spc="190" dirty="0">
                <a:latin typeface="+mn-lt"/>
                <a:cs typeface="Tahoma"/>
              </a:rPr>
              <a:t>talk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204" dirty="0">
                <a:latin typeface="+mn-lt"/>
                <a:cs typeface="Tahoma"/>
              </a:rPr>
              <a:t>about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254" dirty="0">
                <a:latin typeface="+mn-lt"/>
                <a:cs typeface="Tahoma"/>
              </a:rPr>
              <a:t>Positive</a:t>
            </a:r>
            <a:r>
              <a:rPr sz="2000" spc="385" dirty="0">
                <a:latin typeface="+mn-lt"/>
                <a:cs typeface="Tahoma"/>
              </a:rPr>
              <a:t> </a:t>
            </a:r>
            <a:r>
              <a:rPr sz="2000" spc="265" dirty="0">
                <a:latin typeface="+mn-lt"/>
                <a:cs typeface="Tahoma"/>
              </a:rPr>
              <a:t>Matrix</a:t>
            </a:r>
            <a:endParaRPr sz="2000" dirty="0">
              <a:latin typeface="+mn-lt"/>
              <a:cs typeface="Tahoma"/>
            </a:endParaRPr>
          </a:p>
          <a:p>
            <a:pPr marL="69850" marR="5080" algn="ctr">
              <a:lnSpc>
                <a:spcPct val="115399"/>
              </a:lnSpc>
            </a:pPr>
            <a:r>
              <a:rPr sz="2000" spc="250" dirty="0">
                <a:latin typeface="+mn-lt"/>
                <a:cs typeface="Tahoma"/>
              </a:rPr>
              <a:t>factorization</a:t>
            </a:r>
            <a:r>
              <a:rPr sz="2000" spc="390" dirty="0">
                <a:latin typeface="+mn-lt"/>
                <a:cs typeface="Tahoma"/>
              </a:rPr>
              <a:t> </a:t>
            </a:r>
            <a:r>
              <a:rPr sz="2000" spc="145" dirty="0">
                <a:latin typeface="+mn-lt"/>
                <a:cs typeface="Tahoma"/>
              </a:rPr>
              <a:t>and</a:t>
            </a:r>
            <a:r>
              <a:rPr sz="2000" spc="390" dirty="0">
                <a:latin typeface="+mn-lt"/>
                <a:cs typeface="Tahoma"/>
              </a:rPr>
              <a:t> </a:t>
            </a:r>
            <a:r>
              <a:rPr sz="2000" spc="240" dirty="0">
                <a:latin typeface="+mn-lt"/>
                <a:cs typeface="Tahoma"/>
              </a:rPr>
              <a:t>receptor</a:t>
            </a:r>
            <a:r>
              <a:rPr sz="2000" spc="390" dirty="0">
                <a:latin typeface="+mn-lt"/>
                <a:cs typeface="Tahoma"/>
              </a:rPr>
              <a:t> </a:t>
            </a:r>
            <a:r>
              <a:rPr sz="2000" spc="220" dirty="0">
                <a:latin typeface="+mn-lt"/>
                <a:cs typeface="Tahoma"/>
              </a:rPr>
              <a:t>modelling</a:t>
            </a:r>
            <a:r>
              <a:rPr sz="2000" spc="390" dirty="0">
                <a:latin typeface="+mn-lt"/>
                <a:cs typeface="Tahoma"/>
              </a:rPr>
              <a:t> </a:t>
            </a:r>
            <a:r>
              <a:rPr sz="2000" spc="180" dirty="0">
                <a:latin typeface="+mn-lt"/>
                <a:cs typeface="Tahoma"/>
              </a:rPr>
              <a:t>to</a:t>
            </a:r>
            <a:r>
              <a:rPr sz="2000" spc="390" dirty="0">
                <a:latin typeface="+mn-lt"/>
                <a:cs typeface="Tahoma"/>
              </a:rPr>
              <a:t> </a:t>
            </a:r>
            <a:r>
              <a:rPr lang="en-NZ" sz="2000" spc="180" dirty="0">
                <a:latin typeface="+mn-lt"/>
                <a:cs typeface="Tahoma"/>
              </a:rPr>
              <a:t>spot</a:t>
            </a:r>
            <a:r>
              <a:rPr sz="2000" spc="390" dirty="0">
                <a:latin typeface="+mn-lt"/>
                <a:cs typeface="Tahoma"/>
              </a:rPr>
              <a:t> </a:t>
            </a:r>
            <a:r>
              <a:rPr sz="2000" spc="195" dirty="0">
                <a:latin typeface="+mn-lt"/>
                <a:cs typeface="Tahoma"/>
              </a:rPr>
              <a:t>primary </a:t>
            </a:r>
            <a:r>
              <a:rPr sz="2000" spc="215" dirty="0">
                <a:latin typeface="+mn-lt"/>
                <a:cs typeface="Tahoma"/>
              </a:rPr>
              <a:t>sources</a:t>
            </a:r>
            <a:r>
              <a:rPr sz="2000" spc="375" dirty="0">
                <a:latin typeface="+mn-lt"/>
                <a:cs typeface="Tahoma"/>
              </a:rPr>
              <a:t> </a:t>
            </a:r>
            <a:r>
              <a:rPr sz="2000" spc="195" dirty="0">
                <a:latin typeface="+mn-lt"/>
                <a:cs typeface="Tahoma"/>
              </a:rPr>
              <a:t>of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355" dirty="0">
                <a:latin typeface="+mn-lt"/>
                <a:cs typeface="Tahoma"/>
              </a:rPr>
              <a:t>PM10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250" dirty="0">
                <a:latin typeface="+mn-lt"/>
                <a:cs typeface="Tahoma"/>
              </a:rPr>
              <a:t>pollution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135" dirty="0">
                <a:latin typeface="+mn-lt"/>
                <a:cs typeface="Tahoma"/>
              </a:rPr>
              <a:t>in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245" dirty="0">
                <a:latin typeface="+mn-lt"/>
                <a:cs typeface="Tahoma"/>
              </a:rPr>
              <a:t>Queen</a:t>
            </a:r>
            <a:r>
              <a:rPr sz="2000" spc="380" dirty="0">
                <a:latin typeface="+mn-lt"/>
                <a:cs typeface="Tahoma"/>
              </a:rPr>
              <a:t> </a:t>
            </a:r>
            <a:r>
              <a:rPr sz="2000" spc="220" dirty="0">
                <a:latin typeface="+mn-lt"/>
                <a:cs typeface="Tahoma"/>
              </a:rPr>
              <a:t>Street</a:t>
            </a:r>
            <a:r>
              <a:rPr sz="2000" spc="375" dirty="0">
                <a:latin typeface="+mn-lt"/>
                <a:cs typeface="Tahoma"/>
              </a:rPr>
              <a:t> </a:t>
            </a:r>
            <a:r>
              <a:rPr sz="2000" spc="210" dirty="0">
                <a:latin typeface="+mn-lt"/>
                <a:cs typeface="Tahoma"/>
              </a:rPr>
              <a:t>Auckland,</a:t>
            </a:r>
            <a:endParaRPr sz="2000" dirty="0">
              <a:latin typeface="+mn-lt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lang="en-NZ" sz="2000" spc="220" dirty="0">
                <a:latin typeface="+mn-lt"/>
                <a:cs typeface="Tahoma"/>
              </a:rPr>
              <a:t>E</a:t>
            </a:r>
            <a:r>
              <a:rPr sz="2000" spc="220" dirty="0" err="1">
                <a:latin typeface="+mn-lt"/>
                <a:cs typeface="Tahoma"/>
              </a:rPr>
              <a:t>nhancing</a:t>
            </a:r>
            <a:r>
              <a:rPr lang="en-NZ" sz="2000" spc="220" dirty="0">
                <a:latin typeface="+mn-lt"/>
                <a:cs typeface="Tahoma"/>
              </a:rPr>
              <a:t> </a:t>
            </a:r>
            <a:r>
              <a:rPr sz="2000" spc="220" dirty="0">
                <a:latin typeface="+mn-lt"/>
                <a:cs typeface="Tahoma"/>
              </a:rPr>
              <a:t>urban</a:t>
            </a:r>
            <a:r>
              <a:rPr sz="2000" spc="385" dirty="0">
                <a:latin typeface="+mn-lt"/>
                <a:cs typeface="Tahoma"/>
              </a:rPr>
              <a:t> </a:t>
            </a:r>
            <a:r>
              <a:rPr sz="2000" spc="240" dirty="0">
                <a:latin typeface="+mn-lt"/>
                <a:cs typeface="Tahoma"/>
              </a:rPr>
              <a:t>Air</a:t>
            </a:r>
            <a:r>
              <a:rPr sz="2000" spc="385" dirty="0">
                <a:latin typeface="+mn-lt"/>
                <a:cs typeface="Tahoma"/>
              </a:rPr>
              <a:t> </a:t>
            </a:r>
            <a:r>
              <a:rPr sz="2000" spc="225" dirty="0">
                <a:latin typeface="+mn-lt"/>
                <a:cs typeface="Tahoma"/>
              </a:rPr>
              <a:t>quality</a:t>
            </a:r>
            <a:r>
              <a:rPr sz="2000" spc="385" dirty="0">
                <a:latin typeface="+mn-lt"/>
                <a:cs typeface="Tahoma"/>
              </a:rPr>
              <a:t> </a:t>
            </a:r>
            <a:r>
              <a:rPr sz="2000" spc="215" dirty="0">
                <a:latin typeface="+mn-lt"/>
                <a:cs typeface="Tahoma"/>
              </a:rPr>
              <a:t>strategies</a:t>
            </a:r>
            <a:r>
              <a:rPr sz="2000" spc="385" dirty="0">
                <a:latin typeface="+mn-lt"/>
                <a:cs typeface="Tahoma"/>
              </a:rPr>
              <a:t> </a:t>
            </a:r>
            <a:r>
              <a:rPr sz="2000" spc="175" dirty="0">
                <a:latin typeface="+mn-lt"/>
                <a:cs typeface="Tahoma"/>
              </a:rPr>
              <a:t>using</a:t>
            </a:r>
            <a:r>
              <a:rPr sz="2000" spc="385" dirty="0">
                <a:latin typeface="+mn-lt"/>
                <a:cs typeface="Tahoma"/>
              </a:rPr>
              <a:t> </a:t>
            </a:r>
            <a:r>
              <a:rPr sz="2000" spc="165" dirty="0">
                <a:latin typeface="+mn-lt"/>
                <a:cs typeface="Tahoma"/>
              </a:rPr>
              <a:t>data</a:t>
            </a:r>
            <a:r>
              <a:rPr sz="2000" spc="385" dirty="0">
                <a:latin typeface="+mn-lt"/>
                <a:cs typeface="Tahoma"/>
              </a:rPr>
              <a:t> </a:t>
            </a:r>
            <a:r>
              <a:rPr sz="2000" spc="175" dirty="0">
                <a:latin typeface="+mn-lt"/>
                <a:cs typeface="Tahoma"/>
              </a:rPr>
              <a:t>analysis.</a:t>
            </a:r>
            <a:endParaRPr sz="2000" dirty="0">
              <a:latin typeface="+mn-lt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849641" y="4002808"/>
            <a:ext cx="697166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1290" dirty="0"/>
              <a:t>INTRODUCTION</a:t>
            </a:r>
            <a:endParaRPr sz="5500"/>
          </a:p>
        </p:txBody>
      </p:sp>
      <p:sp>
        <p:nvSpPr>
          <p:cNvPr id="22" name="object 22"/>
          <p:cNvSpPr/>
          <p:nvPr/>
        </p:nvSpPr>
        <p:spPr>
          <a:xfrm>
            <a:off x="17010809" y="102870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12C6DF5B-9FF1-06E5-1999-54FBFBC5A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14"/>
    </mc:Choice>
    <mc:Fallback>
      <p:transition spd="slow" advTm="32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0"/>
            <a:ext cx="7141841" cy="102468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77362" y="749300"/>
            <a:ext cx="719391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1685925" algn="l"/>
                <a:tab pos="3888104" algn="l"/>
              </a:tabLst>
            </a:pPr>
            <a:r>
              <a:rPr sz="6000" spc="1205" dirty="0">
                <a:latin typeface="Arial"/>
                <a:cs typeface="Arial"/>
              </a:rPr>
              <a:t>BACKGROUND </a:t>
            </a:r>
            <a:r>
              <a:rPr sz="6000" spc="965" dirty="0">
                <a:latin typeface="Arial"/>
                <a:cs typeface="Arial"/>
              </a:rPr>
              <a:t>OF</a:t>
            </a:r>
            <a:r>
              <a:rPr sz="6000" dirty="0">
                <a:latin typeface="Arial"/>
                <a:cs typeface="Arial"/>
              </a:rPr>
              <a:t>	</a:t>
            </a:r>
            <a:r>
              <a:rPr sz="6000" spc="815" dirty="0">
                <a:latin typeface="Arial"/>
                <a:cs typeface="Arial"/>
              </a:rPr>
              <a:t>THE</a:t>
            </a:r>
            <a:r>
              <a:rPr sz="6000" dirty="0">
                <a:latin typeface="Arial"/>
                <a:cs typeface="Arial"/>
              </a:rPr>
              <a:t>	</a:t>
            </a:r>
            <a:r>
              <a:rPr sz="6000" spc="1075" dirty="0">
                <a:latin typeface="Arial"/>
                <a:cs typeface="Arial"/>
              </a:rPr>
              <a:t>STUDY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53549" y="3342980"/>
            <a:ext cx="8375015" cy="396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700"/>
              </a:lnSpc>
              <a:spcBef>
                <a:spcPts val="100"/>
              </a:spcBef>
            </a:pPr>
            <a:r>
              <a:rPr sz="2200" dirty="0">
                <a:latin typeface="Tahoma"/>
                <a:cs typeface="Tahoma"/>
              </a:rPr>
              <a:t>In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70" dirty="0">
                <a:latin typeface="Tahoma"/>
                <a:cs typeface="Tahoma"/>
              </a:rPr>
              <a:t>this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65" dirty="0">
                <a:latin typeface="Tahoma"/>
                <a:cs typeface="Tahoma"/>
              </a:rPr>
              <a:t>research,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40" dirty="0">
                <a:latin typeface="Tahoma"/>
                <a:cs typeface="Tahoma"/>
              </a:rPr>
              <a:t>we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90" dirty="0">
                <a:latin typeface="Tahoma"/>
                <a:cs typeface="Tahoma"/>
              </a:rPr>
              <a:t>focus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on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55" dirty="0">
                <a:latin typeface="Tahoma"/>
                <a:cs typeface="Tahoma"/>
              </a:rPr>
              <a:t>the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air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95" dirty="0">
                <a:latin typeface="Tahoma"/>
                <a:cs typeface="Tahoma"/>
              </a:rPr>
              <a:t>quality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60" dirty="0">
                <a:latin typeface="Tahoma"/>
                <a:cs typeface="Tahoma"/>
              </a:rPr>
              <a:t>of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200" dirty="0">
                <a:latin typeface="Tahoma"/>
                <a:cs typeface="Tahoma"/>
              </a:rPr>
              <a:t>Auckland Queen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70" dirty="0">
                <a:latin typeface="Tahoma"/>
                <a:cs typeface="Tahoma"/>
              </a:rPr>
              <a:t>Street.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204" dirty="0">
                <a:latin typeface="Tahoma"/>
                <a:cs typeface="Tahoma"/>
              </a:rPr>
              <a:t>Air</a:t>
            </a:r>
            <a:r>
              <a:rPr sz="2200" spc="325" dirty="0">
                <a:latin typeface="Tahoma"/>
                <a:cs typeface="Tahoma"/>
              </a:rPr>
              <a:t> </a:t>
            </a:r>
            <a:r>
              <a:rPr sz="2200" spc="210" dirty="0">
                <a:latin typeface="Tahoma"/>
                <a:cs typeface="Tahoma"/>
              </a:rPr>
              <a:t>pollution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is</a:t>
            </a:r>
            <a:r>
              <a:rPr sz="2200" spc="32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a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70" dirty="0">
                <a:latin typeface="Tahoma"/>
                <a:cs typeface="Tahoma"/>
              </a:rPr>
              <a:t>severe</a:t>
            </a:r>
            <a:r>
              <a:rPr sz="2200" spc="325" dirty="0">
                <a:latin typeface="Tahoma"/>
                <a:cs typeface="Tahoma"/>
              </a:rPr>
              <a:t> </a:t>
            </a:r>
            <a:r>
              <a:rPr sz="2200" spc="170" dirty="0">
                <a:latin typeface="Tahoma"/>
                <a:cs typeface="Tahoma"/>
              </a:rPr>
              <a:t>global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35" dirty="0">
                <a:latin typeface="Tahoma"/>
                <a:cs typeface="Tahoma"/>
              </a:rPr>
              <a:t>issue</a:t>
            </a:r>
            <a:endParaRPr sz="2200" dirty="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810"/>
              </a:spcBef>
            </a:pPr>
            <a:r>
              <a:rPr sz="2200" spc="200" dirty="0">
                <a:latin typeface="Tahoma"/>
                <a:cs typeface="Tahoma"/>
              </a:rPr>
              <a:t>affecting</a:t>
            </a:r>
            <a:r>
              <a:rPr sz="2200" spc="325" dirty="0">
                <a:latin typeface="Tahoma"/>
                <a:cs typeface="Tahoma"/>
              </a:rPr>
              <a:t> </a:t>
            </a:r>
            <a:r>
              <a:rPr sz="2200" spc="155" dirty="0">
                <a:latin typeface="Tahoma"/>
                <a:cs typeface="Tahoma"/>
              </a:rPr>
              <a:t>the</a:t>
            </a:r>
            <a:r>
              <a:rPr sz="2200" spc="330" dirty="0">
                <a:latin typeface="Tahoma"/>
                <a:cs typeface="Tahoma"/>
              </a:rPr>
              <a:t> </a:t>
            </a:r>
            <a:r>
              <a:rPr sz="2200" spc="190" dirty="0">
                <a:latin typeface="Tahoma"/>
                <a:cs typeface="Tahoma"/>
              </a:rPr>
              <a:t>ecosystem</a:t>
            </a:r>
            <a:r>
              <a:rPr sz="2200" spc="330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and</a:t>
            </a:r>
            <a:r>
              <a:rPr sz="2200" spc="330" dirty="0">
                <a:latin typeface="Tahoma"/>
                <a:cs typeface="Tahoma"/>
              </a:rPr>
              <a:t> </a:t>
            </a:r>
            <a:r>
              <a:rPr sz="2200" spc="195" dirty="0">
                <a:latin typeface="Tahoma"/>
                <a:cs typeface="Tahoma"/>
              </a:rPr>
              <a:t>public</a:t>
            </a:r>
            <a:r>
              <a:rPr sz="2200" spc="330" dirty="0">
                <a:latin typeface="Tahoma"/>
                <a:cs typeface="Tahoma"/>
              </a:rPr>
              <a:t> </a:t>
            </a:r>
            <a:r>
              <a:rPr sz="2200" spc="160" dirty="0">
                <a:latin typeface="Tahoma"/>
                <a:cs typeface="Tahoma"/>
              </a:rPr>
              <a:t>health.</a:t>
            </a:r>
            <a:r>
              <a:rPr sz="2200" spc="325" dirty="0">
                <a:latin typeface="Tahoma"/>
                <a:cs typeface="Tahoma"/>
              </a:rPr>
              <a:t> </a:t>
            </a:r>
            <a:r>
              <a:rPr sz="2200" spc="160" dirty="0">
                <a:latin typeface="Tahoma"/>
                <a:cs typeface="Tahoma"/>
              </a:rPr>
              <a:t>Rapid</a:t>
            </a:r>
            <a:endParaRPr sz="2200" dirty="0">
              <a:latin typeface="Tahoma"/>
              <a:cs typeface="Tahoma"/>
            </a:endParaRPr>
          </a:p>
          <a:p>
            <a:pPr marL="12700" marR="123189" algn="just">
              <a:lnSpc>
                <a:spcPct val="130700"/>
              </a:lnSpc>
            </a:pPr>
            <a:r>
              <a:rPr sz="2200" spc="210" dirty="0">
                <a:latin typeface="Tahoma"/>
                <a:cs typeface="Tahoma"/>
              </a:rPr>
              <a:t>industrialization</a:t>
            </a:r>
            <a:r>
              <a:rPr sz="2200" spc="335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and</a:t>
            </a:r>
            <a:r>
              <a:rPr sz="2200" spc="335" dirty="0">
                <a:latin typeface="Tahoma"/>
                <a:cs typeface="Tahoma"/>
              </a:rPr>
              <a:t> </a:t>
            </a:r>
            <a:r>
              <a:rPr sz="2200" spc="200" dirty="0">
                <a:latin typeface="Tahoma"/>
                <a:cs typeface="Tahoma"/>
              </a:rPr>
              <a:t>urbanization</a:t>
            </a:r>
            <a:r>
              <a:rPr sz="2200" spc="340" dirty="0">
                <a:latin typeface="Tahoma"/>
                <a:cs typeface="Tahoma"/>
              </a:rPr>
              <a:t> </a:t>
            </a:r>
            <a:r>
              <a:rPr sz="2200" spc="185" dirty="0">
                <a:latin typeface="Tahoma"/>
                <a:cs typeface="Tahoma"/>
              </a:rPr>
              <a:t>drive</a:t>
            </a:r>
            <a:r>
              <a:rPr sz="2200" spc="335" dirty="0">
                <a:latin typeface="Tahoma"/>
                <a:cs typeface="Tahoma"/>
              </a:rPr>
              <a:t> </a:t>
            </a:r>
            <a:r>
              <a:rPr sz="2200" spc="210" dirty="0">
                <a:latin typeface="Tahoma"/>
                <a:cs typeface="Tahoma"/>
              </a:rPr>
              <a:t>pollution</a:t>
            </a:r>
            <a:r>
              <a:rPr sz="2200" spc="335" dirty="0">
                <a:latin typeface="Tahoma"/>
                <a:cs typeface="Tahoma"/>
              </a:rPr>
              <a:t> </a:t>
            </a:r>
            <a:r>
              <a:rPr sz="2200" spc="170" dirty="0">
                <a:latin typeface="Tahoma"/>
                <a:cs typeface="Tahoma"/>
              </a:rPr>
              <a:t>levels </a:t>
            </a:r>
            <a:r>
              <a:rPr sz="2200" spc="190" dirty="0">
                <a:latin typeface="Tahoma"/>
                <a:cs typeface="Tahoma"/>
              </a:rPr>
              <a:t>beyond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90" dirty="0">
                <a:latin typeface="Tahoma"/>
                <a:cs typeface="Tahoma"/>
              </a:rPr>
              <a:t>permissible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l</a:t>
            </a:r>
            <a:r>
              <a:rPr sz="2200" spc="-47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imits,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70" dirty="0">
                <a:latin typeface="Tahoma"/>
                <a:cs typeface="Tahoma"/>
              </a:rPr>
              <a:t>posing</a:t>
            </a:r>
            <a:r>
              <a:rPr sz="2200" spc="32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a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65" dirty="0">
                <a:latin typeface="Tahoma"/>
                <a:cs typeface="Tahoma"/>
              </a:rPr>
              <a:t>hazard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50" dirty="0">
                <a:latin typeface="Tahoma"/>
                <a:cs typeface="Tahoma"/>
              </a:rPr>
              <a:t>to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85" dirty="0">
                <a:latin typeface="Tahoma"/>
                <a:cs typeface="Tahoma"/>
              </a:rPr>
              <a:t>public</a:t>
            </a:r>
            <a:endParaRPr sz="2200" dirty="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810"/>
              </a:spcBef>
            </a:pPr>
            <a:r>
              <a:rPr sz="2200" spc="160" dirty="0">
                <a:latin typeface="Tahoma"/>
                <a:cs typeface="Tahoma"/>
              </a:rPr>
              <a:t>health.</a:t>
            </a:r>
            <a:r>
              <a:rPr sz="2200" spc="300" dirty="0">
                <a:latin typeface="Tahoma"/>
                <a:cs typeface="Tahoma"/>
              </a:rPr>
              <a:t> </a:t>
            </a:r>
            <a:r>
              <a:rPr sz="2200" spc="305" dirty="0">
                <a:latin typeface="Tahoma"/>
                <a:cs typeface="Tahoma"/>
              </a:rPr>
              <a:t>PM10</a:t>
            </a:r>
            <a:r>
              <a:rPr sz="2200" spc="-47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,</a:t>
            </a:r>
            <a:r>
              <a:rPr sz="2200" spc="310" dirty="0">
                <a:latin typeface="Tahoma"/>
                <a:cs typeface="Tahoma"/>
              </a:rPr>
              <a:t> </a:t>
            </a:r>
            <a:r>
              <a:rPr sz="2200" spc="200" dirty="0">
                <a:latin typeface="Tahoma"/>
                <a:cs typeface="Tahoma"/>
              </a:rPr>
              <a:t>which</a:t>
            </a:r>
            <a:r>
              <a:rPr sz="2200" spc="305" dirty="0">
                <a:latin typeface="Tahoma"/>
                <a:cs typeface="Tahoma"/>
              </a:rPr>
              <a:t> </a:t>
            </a:r>
            <a:r>
              <a:rPr sz="2200" spc="100" dirty="0">
                <a:latin typeface="Tahoma"/>
                <a:cs typeface="Tahoma"/>
              </a:rPr>
              <a:t>is</a:t>
            </a:r>
            <a:r>
              <a:rPr sz="2200" spc="305" dirty="0">
                <a:latin typeface="Tahoma"/>
                <a:cs typeface="Tahoma"/>
              </a:rPr>
              <a:t> </a:t>
            </a:r>
            <a:r>
              <a:rPr sz="2200" spc="195" dirty="0">
                <a:latin typeface="Tahoma"/>
                <a:cs typeface="Tahoma"/>
              </a:rPr>
              <a:t>defined</a:t>
            </a:r>
            <a:r>
              <a:rPr sz="2200" spc="305" dirty="0">
                <a:latin typeface="Tahoma"/>
                <a:cs typeface="Tahoma"/>
              </a:rPr>
              <a:t> </a:t>
            </a:r>
            <a:r>
              <a:rPr sz="2200" spc="55" dirty="0">
                <a:latin typeface="Tahoma"/>
                <a:cs typeface="Tahoma"/>
              </a:rPr>
              <a:t>as</a:t>
            </a:r>
            <a:r>
              <a:rPr sz="2200" spc="310" dirty="0">
                <a:latin typeface="Tahoma"/>
                <a:cs typeface="Tahoma"/>
              </a:rPr>
              <a:t> </a:t>
            </a:r>
            <a:r>
              <a:rPr sz="2200" spc="195" dirty="0">
                <a:latin typeface="Tahoma"/>
                <a:cs typeface="Tahoma"/>
              </a:rPr>
              <a:t>particles</a:t>
            </a:r>
            <a:r>
              <a:rPr sz="2200" spc="305" dirty="0">
                <a:latin typeface="Tahoma"/>
                <a:cs typeface="Tahoma"/>
              </a:rPr>
              <a:t> </a:t>
            </a:r>
            <a:r>
              <a:rPr sz="2200" spc="200" dirty="0">
                <a:latin typeface="Tahoma"/>
                <a:cs typeface="Tahoma"/>
              </a:rPr>
              <a:t>with</a:t>
            </a:r>
            <a:r>
              <a:rPr sz="2200" spc="305" dirty="0">
                <a:latin typeface="Tahoma"/>
                <a:cs typeface="Tahoma"/>
              </a:rPr>
              <a:t> </a:t>
            </a:r>
            <a:r>
              <a:rPr sz="2200" spc="-50" dirty="0">
                <a:latin typeface="Tahoma"/>
                <a:cs typeface="Tahoma"/>
              </a:rPr>
              <a:t>a</a:t>
            </a:r>
            <a:endParaRPr sz="2200" dirty="0">
              <a:latin typeface="Tahoma"/>
              <a:cs typeface="Tahoma"/>
            </a:endParaRPr>
          </a:p>
          <a:p>
            <a:pPr marL="12700" marR="161290" algn="just">
              <a:lnSpc>
                <a:spcPct val="130700"/>
              </a:lnSpc>
            </a:pPr>
            <a:r>
              <a:rPr sz="2200" spc="180" dirty="0">
                <a:latin typeface="Tahoma"/>
                <a:cs typeface="Tahoma"/>
              </a:rPr>
              <a:t>diameter</a:t>
            </a:r>
            <a:r>
              <a:rPr sz="2200" spc="75" dirty="0">
                <a:latin typeface="Tahoma"/>
                <a:cs typeface="Tahoma"/>
              </a:rPr>
              <a:t> </a:t>
            </a:r>
            <a:r>
              <a:rPr sz="2200" spc="160" dirty="0">
                <a:latin typeface="Tahoma"/>
                <a:cs typeface="Tahoma"/>
              </a:rPr>
              <a:t>of</a:t>
            </a:r>
            <a:r>
              <a:rPr sz="2200" spc="365" dirty="0"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10</a:t>
            </a:r>
            <a:r>
              <a:rPr sz="2200" spc="-175" dirty="0">
                <a:latin typeface="Tahoma"/>
                <a:cs typeface="Tahoma"/>
              </a:rPr>
              <a:t> </a:t>
            </a:r>
            <a:r>
              <a:rPr sz="2200" spc="50" dirty="0">
                <a:latin typeface="Tahoma"/>
                <a:cs typeface="Tahoma"/>
              </a:rPr>
              <a:t>mm</a:t>
            </a:r>
            <a:r>
              <a:rPr sz="2200" spc="365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or</a:t>
            </a:r>
            <a:r>
              <a:rPr sz="2200" spc="365" dirty="0">
                <a:latin typeface="Tahoma"/>
                <a:cs typeface="Tahoma"/>
              </a:rPr>
              <a:t> </a:t>
            </a:r>
            <a:r>
              <a:rPr sz="2200" spc="120" dirty="0">
                <a:latin typeface="Tahoma"/>
                <a:cs typeface="Tahoma"/>
              </a:rPr>
              <a:t>less,</a:t>
            </a:r>
            <a:r>
              <a:rPr sz="2200" spc="365" dirty="0">
                <a:latin typeface="Tahoma"/>
                <a:cs typeface="Tahoma"/>
              </a:rPr>
              <a:t> </a:t>
            </a:r>
            <a:r>
              <a:rPr sz="2200" spc="190" dirty="0">
                <a:latin typeface="Tahoma"/>
                <a:cs typeface="Tahoma"/>
              </a:rPr>
              <a:t>originates</a:t>
            </a:r>
            <a:r>
              <a:rPr sz="2200" spc="360" dirty="0">
                <a:latin typeface="Tahoma"/>
                <a:cs typeface="Tahoma"/>
              </a:rPr>
              <a:t> </a:t>
            </a:r>
            <a:r>
              <a:rPr sz="2200" spc="175" dirty="0">
                <a:latin typeface="Tahoma"/>
                <a:cs typeface="Tahoma"/>
              </a:rPr>
              <a:t>from</a:t>
            </a:r>
            <a:r>
              <a:rPr sz="2200" spc="365" dirty="0">
                <a:latin typeface="Tahoma"/>
                <a:cs typeface="Tahoma"/>
              </a:rPr>
              <a:t> </a:t>
            </a:r>
            <a:r>
              <a:rPr sz="2200" spc="185" dirty="0">
                <a:latin typeface="Tahoma"/>
                <a:cs typeface="Tahoma"/>
              </a:rPr>
              <a:t>both</a:t>
            </a:r>
            <a:r>
              <a:rPr sz="2200" spc="365" dirty="0">
                <a:latin typeface="Tahoma"/>
                <a:cs typeface="Tahoma"/>
              </a:rPr>
              <a:t> </a:t>
            </a:r>
            <a:r>
              <a:rPr sz="2200" spc="165" dirty="0">
                <a:latin typeface="Tahoma"/>
                <a:cs typeface="Tahoma"/>
              </a:rPr>
              <a:t>natural </a:t>
            </a:r>
            <a:r>
              <a:rPr sz="2200" spc="125" dirty="0">
                <a:latin typeface="Tahoma"/>
                <a:cs typeface="Tahoma"/>
              </a:rPr>
              <a:t>and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45" dirty="0">
                <a:latin typeface="Tahoma"/>
                <a:cs typeface="Tahoma"/>
              </a:rPr>
              <a:t>human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80" dirty="0">
                <a:latin typeface="Tahoma"/>
                <a:cs typeface="Tahoma"/>
              </a:rPr>
              <a:t>sources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and</a:t>
            </a:r>
            <a:r>
              <a:rPr sz="2200" spc="325" dirty="0">
                <a:latin typeface="Tahoma"/>
                <a:cs typeface="Tahoma"/>
              </a:rPr>
              <a:t> </a:t>
            </a:r>
            <a:r>
              <a:rPr sz="2200" spc="110" dirty="0">
                <a:latin typeface="Tahoma"/>
                <a:cs typeface="Tahoma"/>
              </a:rPr>
              <a:t>has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a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90" dirty="0">
                <a:latin typeface="Tahoma"/>
                <a:cs typeface="Tahoma"/>
              </a:rPr>
              <a:t>substantial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75" dirty="0">
                <a:latin typeface="Tahoma"/>
                <a:cs typeface="Tahoma"/>
              </a:rPr>
              <a:t>impact</a:t>
            </a:r>
            <a:r>
              <a:rPr sz="2200" spc="325" dirty="0">
                <a:latin typeface="Tahoma"/>
                <a:cs typeface="Tahoma"/>
              </a:rPr>
              <a:t> </a:t>
            </a:r>
            <a:r>
              <a:rPr sz="2200" spc="125" dirty="0">
                <a:latin typeface="Tahoma"/>
                <a:cs typeface="Tahoma"/>
              </a:rPr>
              <a:t>on</a:t>
            </a:r>
            <a:r>
              <a:rPr sz="2200" spc="320" dirty="0">
                <a:latin typeface="Tahoma"/>
                <a:cs typeface="Tahoma"/>
              </a:rPr>
              <a:t> </a:t>
            </a:r>
            <a:r>
              <a:rPr sz="2200" spc="130" dirty="0">
                <a:latin typeface="Tahoma"/>
                <a:cs typeface="Tahoma"/>
              </a:rPr>
              <a:t>the </a:t>
            </a:r>
            <a:r>
              <a:rPr sz="2200" spc="165" dirty="0">
                <a:latin typeface="Tahoma"/>
                <a:cs typeface="Tahoma"/>
              </a:rPr>
              <a:t>atmosphere.</a:t>
            </a:r>
            <a:endParaRPr sz="22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1465" y="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1465" y="2286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465" y="4572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1465" y="6858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1465" y="9144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1465" y="11430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465" y="13716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465" y="16002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1465" y="18288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1465" y="20574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1465" y="22860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1465" y="25146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1465" y="27432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1465" y="29718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1465" y="32004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1465" y="3429002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1465" y="3657602"/>
            <a:ext cx="57150" cy="111760"/>
          </a:xfrm>
          <a:custGeom>
            <a:avLst/>
            <a:gdLst/>
            <a:ahLst/>
            <a:cxnLst/>
            <a:rect l="l" t="t" r="r" b="b"/>
            <a:pathLst>
              <a:path w="57150" h="111760">
                <a:moveTo>
                  <a:pt x="0" y="111328"/>
                </a:moveTo>
                <a:lnTo>
                  <a:pt x="0" y="0"/>
                </a:lnTo>
                <a:lnTo>
                  <a:pt x="57149" y="0"/>
                </a:lnTo>
                <a:lnTo>
                  <a:pt x="57149" y="111328"/>
                </a:lnTo>
                <a:lnTo>
                  <a:pt x="0" y="111328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010809" y="925830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20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F63B06EF-ACAC-49B7-1CC7-B18DD9C032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34"/>
    </mc:Choice>
    <mc:Fallback>
      <p:transition spd="slow" advTm="36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1523" y="1388784"/>
            <a:ext cx="1552511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5192395" algn="l"/>
              </a:tabLst>
            </a:pPr>
            <a:r>
              <a:rPr sz="6000" spc="1130" dirty="0">
                <a:latin typeface="Arial"/>
                <a:cs typeface="Arial"/>
              </a:rPr>
              <a:t>PROBLEM</a:t>
            </a:r>
            <a:r>
              <a:rPr sz="6000" dirty="0">
                <a:latin typeface="Arial"/>
                <a:cs typeface="Arial"/>
              </a:rPr>
              <a:t>	</a:t>
            </a:r>
            <a:r>
              <a:rPr sz="6000" spc="1005" dirty="0">
                <a:latin typeface="Arial"/>
                <a:cs typeface="Arial"/>
              </a:rPr>
              <a:t>STATEMENT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2200" y="3467100"/>
            <a:ext cx="13106400" cy="3572773"/>
          </a:xfrm>
          <a:prstGeom prst="rect">
            <a:avLst/>
          </a:prstGeom>
        </p:spPr>
        <p:txBody>
          <a:bodyPr vert="horz" wrap="square" lIns="0" tIns="6172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60"/>
              </a:spcBef>
            </a:pPr>
            <a:r>
              <a:rPr lang="en-NZ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can PMF and receptor modelling effectively identify and measure the various pollution sources contributing to airborne particulate mattter10 in Queen Street, Auckland? </a:t>
            </a:r>
          </a:p>
          <a:p>
            <a:pPr algn="ctr">
              <a:lnSpc>
                <a:spcPct val="100000"/>
              </a:lnSpc>
              <a:spcBef>
                <a:spcPts val="4860"/>
              </a:spcBef>
            </a:pPr>
            <a:r>
              <a:rPr lang="en-NZ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main sources of airborne particular matter pollution in Queen street, and what is their relative influence?</a:t>
            </a:r>
          </a:p>
          <a:p>
            <a:pPr algn="ctr">
              <a:lnSpc>
                <a:spcPct val="100000"/>
              </a:lnSpc>
              <a:spcBef>
                <a:spcPts val="4860"/>
              </a:spcBef>
            </a:pPr>
            <a:endParaRPr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8700" y="900981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20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10809" y="102870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4823" y="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4823" y="2286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4823" y="4572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4823" y="6858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4823" y="9144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4823" y="11430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4823" y="13716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4823" y="16002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4823" y="18288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04823" y="20574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4823" y="22860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04823" y="25146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4823" y="27432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4823" y="2971864"/>
            <a:ext cx="57150" cy="171450"/>
          </a:xfrm>
          <a:custGeom>
            <a:avLst/>
            <a:gdLst/>
            <a:ahLst/>
            <a:cxnLst/>
            <a:rect l="l" t="t" r="r" b="b"/>
            <a:pathLst>
              <a:path w="57150" h="171450">
                <a:moveTo>
                  <a:pt x="0" y="171449"/>
                </a:moveTo>
                <a:lnTo>
                  <a:pt x="0" y="0"/>
                </a:lnTo>
                <a:lnTo>
                  <a:pt x="57149" y="0"/>
                </a:lnTo>
                <a:lnTo>
                  <a:pt x="57149" y="171449"/>
                </a:lnTo>
                <a:lnTo>
                  <a:pt x="0" y="171449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04823" y="3200464"/>
            <a:ext cx="57150" cy="133985"/>
          </a:xfrm>
          <a:custGeom>
            <a:avLst/>
            <a:gdLst/>
            <a:ahLst/>
            <a:cxnLst/>
            <a:rect l="l" t="t" r="r" b="b"/>
            <a:pathLst>
              <a:path w="57150" h="133985">
                <a:moveTo>
                  <a:pt x="0" y="133776"/>
                </a:moveTo>
                <a:lnTo>
                  <a:pt x="0" y="0"/>
                </a:lnTo>
                <a:lnTo>
                  <a:pt x="57149" y="0"/>
                </a:lnTo>
                <a:lnTo>
                  <a:pt x="57149" y="133776"/>
                </a:lnTo>
                <a:lnTo>
                  <a:pt x="0" y="133776"/>
                </a:lnTo>
                <a:close/>
              </a:path>
            </a:pathLst>
          </a:custGeom>
          <a:solidFill>
            <a:srgbClr val="4E6E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31F482DB-ECC8-1763-A69D-39794C2CA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85"/>
    </mc:Choice>
    <mc:Fallback>
      <p:transition spd="slow" advTm="39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210" y="0"/>
            <a:ext cx="6806565" cy="10289540"/>
          </a:xfrm>
          <a:custGeom>
            <a:avLst/>
            <a:gdLst/>
            <a:ahLst/>
            <a:cxnLst/>
            <a:rect l="l" t="t" r="r" b="b"/>
            <a:pathLst>
              <a:path w="6806565" h="10289540">
                <a:moveTo>
                  <a:pt x="6806369" y="10289315"/>
                </a:moveTo>
                <a:lnTo>
                  <a:pt x="0" y="10289315"/>
                </a:lnTo>
                <a:lnTo>
                  <a:pt x="0" y="0"/>
                </a:lnTo>
                <a:lnTo>
                  <a:pt x="6806369" y="0"/>
                </a:lnTo>
                <a:lnTo>
                  <a:pt x="6806369" y="10289315"/>
                </a:lnTo>
                <a:close/>
              </a:path>
            </a:pathLst>
          </a:custGeom>
          <a:solidFill>
            <a:srgbClr val="F1F1F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0852" y="400885"/>
            <a:ext cx="487934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990" dirty="0"/>
              <a:t>LITERATURE</a:t>
            </a:r>
            <a:endParaRPr sz="4900"/>
          </a:p>
        </p:txBody>
      </p:sp>
      <p:sp>
        <p:nvSpPr>
          <p:cNvPr id="4" name="object 4"/>
          <p:cNvSpPr txBox="1"/>
          <p:nvPr/>
        </p:nvSpPr>
        <p:spPr>
          <a:xfrm>
            <a:off x="1500852" y="1267659"/>
            <a:ext cx="310896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b="1" spc="1135" dirty="0">
                <a:latin typeface="Trebuchet MS"/>
                <a:cs typeface="Trebuchet MS"/>
              </a:rPr>
              <a:t>REVIEW</a:t>
            </a:r>
            <a:endParaRPr sz="4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03" y="463005"/>
            <a:ext cx="8297545" cy="801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15"/>
              </a:spcBef>
            </a:pPr>
            <a:r>
              <a:rPr lang="en-NZ" sz="2000" dirty="0">
                <a:latin typeface="+mn-lt"/>
                <a:cs typeface="Tahoma"/>
              </a:rPr>
              <a:t>Our Literature Review explores diverse source apportionment methodologies to enhance understanding and mitigation of air pollution globally. </a:t>
            </a:r>
          </a:p>
          <a:p>
            <a:pPr marL="12700">
              <a:lnSpc>
                <a:spcPct val="100000"/>
              </a:lnSpc>
              <a:spcBef>
                <a:spcPts val="2815"/>
              </a:spcBef>
            </a:pPr>
            <a:r>
              <a:rPr lang="en-NZ" sz="2000" dirty="0">
                <a:latin typeface="+mn-lt"/>
                <a:cs typeface="Tahoma"/>
              </a:rPr>
              <a:t>Research from France utilised PMF and Multiple Linear Regression  technique to identify sources and analyse oxidative potential of Particulate Matter improving accuracy through Weighted least Square Regression (WLS Method).</a:t>
            </a:r>
          </a:p>
          <a:p>
            <a:pPr marL="12700">
              <a:lnSpc>
                <a:spcPct val="100000"/>
              </a:lnSpc>
              <a:spcBef>
                <a:spcPts val="2815"/>
              </a:spcBef>
            </a:pPr>
            <a:r>
              <a:rPr lang="en-NZ" sz="2000" dirty="0">
                <a:latin typeface="+mn-lt"/>
                <a:cs typeface="Tahoma"/>
              </a:rPr>
              <a:t>Switzerland integration of </a:t>
            </a:r>
            <a:r>
              <a:rPr lang="en-NZ" sz="2000" dirty="0" err="1">
                <a:latin typeface="+mn-lt"/>
                <a:cs typeface="Tahoma"/>
              </a:rPr>
              <a:t>of</a:t>
            </a:r>
            <a:r>
              <a:rPr lang="en-NZ" sz="2000" dirty="0">
                <a:latin typeface="+mn-lt"/>
                <a:cs typeface="Tahoma"/>
              </a:rPr>
              <a:t> elemental data with PMF, particularly for PM10 and PM2.5 enables precise source identification, benefitting from data on particle size differences. </a:t>
            </a:r>
          </a:p>
          <a:p>
            <a:pPr marL="12700">
              <a:lnSpc>
                <a:spcPct val="100000"/>
              </a:lnSpc>
              <a:spcBef>
                <a:spcPts val="2815"/>
              </a:spcBef>
            </a:pPr>
            <a:r>
              <a:rPr lang="en-NZ" sz="2000" dirty="0">
                <a:latin typeface="+mn-lt"/>
                <a:cs typeface="Tahoma"/>
              </a:rPr>
              <a:t>In New Zealand PMF method was supported by EPA PMF 5.0 and conditional bivariate probability function helps trace wind direction linked to source contributions.</a:t>
            </a:r>
          </a:p>
          <a:p>
            <a:pPr marL="12700">
              <a:lnSpc>
                <a:spcPct val="100000"/>
              </a:lnSpc>
              <a:spcBef>
                <a:spcPts val="2815"/>
              </a:spcBef>
            </a:pPr>
            <a:r>
              <a:rPr lang="en-NZ" sz="2000" dirty="0">
                <a:latin typeface="+mn-lt"/>
                <a:cs typeface="Tahoma"/>
              </a:rPr>
              <a:t>Iran focuses on modelling sand dust storm impacts on air quality, employing Comprehensive Air Quality Model with Extensions(</a:t>
            </a:r>
            <a:r>
              <a:rPr lang="en-NZ" sz="2000" dirty="0" err="1">
                <a:latin typeface="+mn-lt"/>
                <a:cs typeface="Tahoma"/>
              </a:rPr>
              <a:t>CAMx</a:t>
            </a:r>
            <a:r>
              <a:rPr lang="en-NZ" sz="2000" dirty="0">
                <a:latin typeface="+mn-lt"/>
                <a:cs typeface="Tahoma"/>
              </a:rPr>
              <a:t>) to assess dust contributions. </a:t>
            </a:r>
          </a:p>
          <a:p>
            <a:pPr marL="12700">
              <a:lnSpc>
                <a:spcPct val="100000"/>
              </a:lnSpc>
              <a:spcBef>
                <a:spcPts val="2815"/>
              </a:spcBef>
            </a:pPr>
            <a:r>
              <a:rPr lang="en-NZ" sz="2000" dirty="0">
                <a:latin typeface="+mn-lt"/>
                <a:cs typeface="Tahoma"/>
              </a:rPr>
              <a:t>Indian studies emphasize the need for thorough source identification due to diverse emission sources, underlining the necessity for advanced techniques and automation in air quality management. </a:t>
            </a:r>
          </a:p>
          <a:p>
            <a:pPr marL="12700">
              <a:lnSpc>
                <a:spcPct val="100000"/>
              </a:lnSpc>
              <a:spcBef>
                <a:spcPts val="2815"/>
              </a:spcBef>
            </a:pPr>
            <a:r>
              <a:rPr lang="en-NZ" sz="2000" dirty="0">
                <a:latin typeface="+mn-lt"/>
                <a:cs typeface="Tahoma"/>
              </a:rPr>
              <a:t>These insights are critical for developing tailored strategies to combat Particulate Matter10 effectively.</a:t>
            </a:r>
            <a:endParaRPr sz="2000" dirty="0">
              <a:latin typeface="+mn-lt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0210" y="78021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5071E873-96A4-8B28-A2CB-49E7E445B8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32"/>
    </mc:Choice>
    <mc:Fallback>
      <p:transition spd="slow" advTm="84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1510" dirty="0"/>
              <a:t>DISCUSSION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7924800" y="1168481"/>
            <a:ext cx="8381365" cy="814582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20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Complex Atmospheric dynamics: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US" sz="20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Street canyon effects cause turbulence, impeding PM10 dispersion.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20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Solution: Employ computational fluid dynamics (CFD) </a:t>
            </a:r>
            <a:r>
              <a:rPr lang="en-NZ" sz="200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modeling</a:t>
            </a: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 to predict airflow and PM10 dispersion, helping target mitigation efforts.</a:t>
            </a:r>
            <a:endParaRPr lang="en-US" sz="20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NZ" sz="20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lang="en-NZ" sz="20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Inadequate data coverage: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Limitations in data coverage and representativeness for PM10 analysis.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NZ" sz="2000" dirty="0">
              <a:solidFill>
                <a:srgbClr val="0D0D0D"/>
              </a:solidFill>
              <a:effectLst/>
              <a:latin typeface="+mn-lt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Solution: Enhance PM10 data collection with more monitoring stations in strategic locations, in collaboration with local authorities.</a:t>
            </a:r>
            <a:endParaRPr lang="en-NZ" sz="2000" dirty="0">
              <a:solidFill>
                <a:srgbClr val="0D0D0D"/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NZ" sz="2000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solidFill>
                  <a:srgbClr val="0D0D0D"/>
                </a:solidFill>
                <a:highlight>
                  <a:srgbClr val="FFFFFF"/>
                </a:highlight>
                <a:latin typeface="+mn-lt"/>
              </a:rPr>
              <a:t>L</a:t>
            </a: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ogistical Constraints:</a:t>
            </a:r>
            <a:endParaRPr lang="en-NZ" sz="2000" dirty="0">
              <a:solidFill>
                <a:srgbClr val="0D0D0D"/>
              </a:solidFill>
              <a:effectLst/>
              <a:latin typeface="+mn-lt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Resource and logistical constraints impact the deployment of PM10 monitoring equipment.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NZ" sz="2000" dirty="0">
              <a:solidFill>
                <a:srgbClr val="0D0D0D"/>
              </a:solidFill>
              <a:effectLst/>
              <a:latin typeface="+mn-lt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Solution: Form strategic alliances with academic and industry partners to access advanced monitoring technologies and overcome logistical challenges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NZ" sz="2000" dirty="0">
              <a:solidFill>
                <a:srgbClr val="0D0D0D"/>
              </a:solidFill>
              <a:highlight>
                <a:srgbClr val="FFFFFF"/>
              </a:highlight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 Inadequate Data Coverage:</a:t>
            </a:r>
            <a:endParaRPr lang="en-NZ" sz="2000" dirty="0">
              <a:solidFill>
                <a:srgbClr val="0D0D0D"/>
              </a:solidFill>
              <a:effectLst/>
              <a:latin typeface="+mn-lt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Limitations in data coverage and representativeness for PM10 analysis.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NZ" sz="2000" dirty="0">
              <a:solidFill>
                <a:srgbClr val="0D0D0D"/>
              </a:solidFill>
              <a:effectLst/>
              <a:latin typeface="+mn-lt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Solution: Enhance PM10 data collection with more monitoring stations in strategic locations, in collaboration with local authorities</a:t>
            </a:r>
            <a:endParaRPr lang="en-NZ" sz="2000" dirty="0">
              <a:solidFill>
                <a:srgbClr val="0D0D0D"/>
              </a:solidFill>
              <a:effectLst/>
              <a:latin typeface="+mn-lt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NZ" sz="2000" dirty="0">
              <a:solidFill>
                <a:srgbClr val="0D0D0D"/>
              </a:solidFill>
              <a:effectLst/>
              <a:latin typeface="+mn-l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NZ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210" y="78021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D0028B6-4B1C-43B7-E96C-3B6DCA79B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31"/>
    </mc:Choice>
    <mc:Fallback>
      <p:transition spd="slow" advTm="41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1515" dirty="0"/>
              <a:t>GAPS</a:t>
            </a:r>
            <a:endParaRPr sz="5200"/>
          </a:p>
        </p:txBody>
      </p:sp>
      <p:sp>
        <p:nvSpPr>
          <p:cNvPr id="3" name="object 3"/>
          <p:cNvSpPr txBox="1"/>
          <p:nvPr/>
        </p:nvSpPr>
        <p:spPr>
          <a:xfrm>
            <a:off x="7487765" y="1413129"/>
            <a:ext cx="8381365" cy="9902711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Gap 1: Source Apportionment Methodologies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Need for more recent studies on PM10 source apportionment methodologies.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NZ" sz="2000" dirty="0">
              <a:effectLst/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Specifics: Develop and test methodologies tailored for street canyon scenarios like Queen Street.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NZ" sz="2000" dirty="0">
              <a:effectLst/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Approach: Explore novel methods and use advanced modelling tools to enhance source identification accuracy.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NZ" sz="2000" dirty="0"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NZ" sz="2000" dirty="0">
              <a:effectLst/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 Gap 2: Health and Environmental Impacts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Comprehensive evaluation of health and environmental impacts is lacking.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NZ" sz="2000" dirty="0">
              <a:effectLst/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Importance: Understanding long-term effects of PM10 exposure in urban business districts.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NZ" sz="2000" dirty="0">
              <a:effectLst/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Approach: Conduct exhaustive studies to assess health and environmental impacts in densely populated areas like Queen Street.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NZ" sz="2000" dirty="0">
              <a:effectLst/>
              <a:latin typeface="+mn-l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NZ" sz="2000" dirty="0">
              <a:latin typeface="+mn-lt"/>
              <a:cs typeface="Tahoma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Gap 3: Project Objectives and Benefits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Purpose: Improve understanding of PM10 pollution dynamics in urban settings.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NZ" sz="2000" dirty="0">
              <a:effectLst/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Goals: Enable evidence-based decision-making and enhance PM10 pollution management.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NZ" sz="2000" dirty="0">
              <a:effectLst/>
              <a:latin typeface="+mn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NZ" sz="2000" dirty="0">
                <a:effectLst/>
                <a:latin typeface="+mn-lt"/>
              </a:rPr>
              <a:t>Strategy: Collaborative efforts and innovative approaches to bridge information gaps.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NZ" sz="2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lang="en-NZ"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5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210" y="78021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4553F3A-BE64-C194-8747-E6B089A930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65"/>
    </mc:Choice>
    <mc:Fallback>
      <p:transition spd="slow" advTm="27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5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67600" y="266700"/>
            <a:ext cx="8381365" cy="1078500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NZ" sz="2000" b="1" spc="210" dirty="0">
                <a:latin typeface="+mn-lt"/>
                <a:cs typeface="Tahoma"/>
              </a:rPr>
              <a:t>Key Findings and achievements:</a:t>
            </a:r>
          </a:p>
          <a:p>
            <a:pPr algn="l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Identified main sources of PM10 pollution: Port of Auckland, construction projects, vehicle emissions, and industrial operations.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Methodology: Analysis conducted using data from ambient air quality monitoring and previous studies.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Outcome: Provided targeted information for mitigation initiatives.</a:t>
            </a: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endParaRPr lang="en-NZ" sz="2000" b="1" spc="210" dirty="0">
              <a:latin typeface="+mn-lt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NZ" sz="2000" b="1" spc="210" dirty="0">
                <a:latin typeface="+mn-lt"/>
                <a:cs typeface="Tahoma"/>
              </a:rPr>
              <a:t>Urban Environmental Dynamics:</a:t>
            </a: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NZ" sz="2000" dirty="0">
                <a:latin typeface="+mn-lt"/>
                <a:cs typeface="Tahoma"/>
              </a:rPr>
              <a:t>Focus: Street canyon environment with complex airflow due to tall buildings.</a:t>
            </a: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NZ" sz="2000" dirty="0">
                <a:latin typeface="+mn-lt"/>
                <a:cs typeface="Tahoma"/>
              </a:rPr>
              <a:t>Result: Enhanced ability for urban planners and regulators to identify PM10 hotspots and assess pollution levels accurately. </a:t>
            </a: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endParaRPr lang="en-NZ" sz="2000" dirty="0">
              <a:latin typeface="+mn-lt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NZ" sz="2000" b="1" dirty="0">
                <a:latin typeface="+mn-lt"/>
                <a:cs typeface="Tahoma"/>
              </a:rPr>
              <a:t>Practical Implications:</a:t>
            </a:r>
          </a:p>
          <a:p>
            <a:pPr algn="l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Importance of managing air quality in urban areas based on findings.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Strategies: Implementation of stricter emission regulations, traffic management, and construction site dust control.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Goal: Enhance air quality and protect public health in metropolitan areas.</a:t>
            </a:r>
          </a:p>
          <a:p>
            <a:pPr algn="l"/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Advancement in Monitoring and assessment:</a:t>
            </a:r>
          </a:p>
          <a:p>
            <a:pPr algn="l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Highlight: Importance of continuous PM10 monitoring in urban settings.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Techniques: Integration of receptor modeling and PMF in air quality management.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algn="l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+mn-lt"/>
              </a:rPr>
              <a:t>Benefit: Improved detection of pollution sources and development of preventative strategies</a:t>
            </a:r>
          </a:p>
          <a:p>
            <a:pPr algn="l"/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endParaRPr sz="21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0210" y="78021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938B0188-FBF5-B095-27C4-41BB2DBBB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35"/>
    </mc:Choice>
    <mc:Fallback>
      <p:transition spd="slow" advTm="34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7685" y="4042349"/>
            <a:ext cx="11112500" cy="1793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60565" algn="l"/>
              </a:tabLst>
            </a:pPr>
            <a:r>
              <a:rPr sz="11600" spc="2635" dirty="0"/>
              <a:t>THAN</a:t>
            </a:r>
            <a:r>
              <a:rPr sz="11600" spc="2060" dirty="0"/>
              <a:t>K</a:t>
            </a:r>
            <a:r>
              <a:rPr sz="11600" dirty="0"/>
              <a:t>	</a:t>
            </a:r>
            <a:r>
              <a:rPr sz="11600" spc="3005" dirty="0"/>
              <a:t>YO</a:t>
            </a:r>
            <a:r>
              <a:rPr sz="11600" spc="2430" dirty="0"/>
              <a:t>U</a:t>
            </a:r>
            <a:endParaRPr sz="11600"/>
          </a:p>
        </p:txBody>
      </p:sp>
      <p:sp>
        <p:nvSpPr>
          <p:cNvPr id="3" name="object 3"/>
          <p:cNvSpPr/>
          <p:nvPr/>
        </p:nvSpPr>
        <p:spPr>
          <a:xfrm>
            <a:off x="1028700" y="900981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20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10809" y="1028700"/>
            <a:ext cx="248920" cy="248920"/>
          </a:xfrm>
          <a:custGeom>
            <a:avLst/>
            <a:gdLst/>
            <a:ahLst/>
            <a:cxnLst/>
            <a:rect l="l" t="t" r="r" b="b"/>
            <a:pathLst>
              <a:path w="248919" h="248919">
                <a:moveTo>
                  <a:pt x="248489" y="248489"/>
                </a:moveTo>
                <a:lnTo>
                  <a:pt x="0" y="248489"/>
                </a:lnTo>
                <a:lnTo>
                  <a:pt x="0" y="0"/>
                </a:lnTo>
                <a:lnTo>
                  <a:pt x="248489" y="0"/>
                </a:lnTo>
                <a:lnTo>
                  <a:pt x="248489" y="248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F29851A3-712E-BC5C-AC4B-54CB0E059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5"/>
    </mc:Choice>
    <mc:Fallback>
      <p:transition spd="slow" advTm="3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9B5EFC765E1045991FEE2F195A0F43" ma:contentTypeVersion="12" ma:contentTypeDescription="Create a new document." ma:contentTypeScope="" ma:versionID="b6c12ad02ca8149177877bbf55d52862">
  <xsd:schema xmlns:xsd="http://www.w3.org/2001/XMLSchema" xmlns:xs="http://www.w3.org/2001/XMLSchema" xmlns:p="http://schemas.microsoft.com/office/2006/metadata/properties" xmlns:ns3="55faa762-9897-4fb2-b963-1c3f500b0772" xmlns:ns4="8f39e483-db30-462d-8c25-56685cc2615b" targetNamespace="http://schemas.microsoft.com/office/2006/metadata/properties" ma:root="true" ma:fieldsID="7fd582b2092cd1ba02c9d2b6b5c71853" ns3:_="" ns4:_="">
    <xsd:import namespace="55faa762-9897-4fb2-b963-1c3f500b0772"/>
    <xsd:import namespace="8f39e483-db30-462d-8c25-56685cc261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faa762-9897-4fb2-b963-1c3f500b07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39e483-db30-462d-8c25-56685cc26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5faa762-9897-4fb2-b963-1c3f500b0772" xsi:nil="true"/>
  </documentManagement>
</p:properties>
</file>

<file path=customXml/itemProps1.xml><?xml version="1.0" encoding="utf-8"?>
<ds:datastoreItem xmlns:ds="http://schemas.openxmlformats.org/officeDocument/2006/customXml" ds:itemID="{946CB78B-D049-440E-9F14-2C03DE6E31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faa762-9897-4fb2-b963-1c3f500b0772"/>
    <ds:schemaRef ds:uri="8f39e483-db30-462d-8c25-56685cc26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15BBC6-F3FB-4936-B13B-14CF414D36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48EF99-546B-4B2A-8145-4B5B402A2308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8f39e483-db30-462d-8c25-56685cc2615b"/>
    <ds:schemaRef ds:uri="55faa762-9897-4fb2-b963-1c3f500b0772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1407</Words>
  <Application>Microsoft Office PowerPoint</Application>
  <PresentationFormat>Custom</PresentationFormat>
  <Paragraphs>113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Tahoma</vt:lpstr>
      <vt:lpstr>Times New Roman</vt:lpstr>
      <vt:lpstr>Trebuchet MS</vt:lpstr>
      <vt:lpstr>Office Theme</vt:lpstr>
      <vt:lpstr>RESEARCH PROPOSAL PRESENTATION</vt:lpstr>
      <vt:lpstr>INTRODUCTION</vt:lpstr>
      <vt:lpstr>BACKGROUND OF THE STUDY</vt:lpstr>
      <vt:lpstr>PROBLEM STATEMENT</vt:lpstr>
      <vt:lpstr>LITERATURE</vt:lpstr>
      <vt:lpstr>DISCUSSION</vt:lpstr>
      <vt:lpstr>GAPS</vt:lpstr>
      <vt:lpstr>CONCLUSION</vt:lpstr>
      <vt:lpstr>THANK YOU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Grey Modern Business Research Proposal Presentation</dc:title>
  <dc:creator>Vedansh Mamgain</dc:creator>
  <cp:keywords>DAGEs4WxkH0,BAFw0nEZUaI</cp:keywords>
  <cp:lastModifiedBy>Dangwal, Priyank</cp:lastModifiedBy>
  <cp:revision>6</cp:revision>
  <dcterms:created xsi:type="dcterms:W3CDTF">2024-05-09T09:17:33Z</dcterms:created>
  <dcterms:modified xsi:type="dcterms:W3CDTF">2024-05-10T03:36:47Z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2024-05-09T00:00:00Z</vt:filetime>
  </property>
  <property fmtid="{D5CDD505-2E9C-101B-9397-08002B2CF9AE}" pid="3" name="Creator">
    <vt:lpwstr>Canva</vt:lpwstr>
  </property>
  <property fmtid="{D5CDD505-2E9C-101B-9397-08002B2CF9AE}" pid="4" name="LastSaved">
    <vt:filetime>2024-05-09T00:00:00Z</vt:filetime>
  </property>
  <property fmtid="{D5CDD505-2E9C-101B-9397-08002B2CF9AE}" pid="5" name="Producer">
    <vt:lpwstr>Canva</vt:lpwstr>
  </property>
  <property fmtid="{D5CDD505-2E9C-101B-9397-08002B2CF9AE}" pid="6" name="ContentTypeId">
    <vt:lpwstr>0x010100D29B5EFC765E1045991FEE2F195A0F43</vt:lpwstr>
  </property>
</Properties>
</file>